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12" r:id="rId1"/>
  </p:sldMasterIdLst>
  <p:notesMasterIdLst>
    <p:notesMasterId r:id="rId20"/>
  </p:notesMasterIdLst>
  <p:handoutMasterIdLst>
    <p:handoutMasterId r:id="rId21"/>
  </p:handoutMasterIdLst>
  <p:sldIdLst>
    <p:sldId id="257" r:id="rId2"/>
    <p:sldId id="272" r:id="rId3"/>
    <p:sldId id="391" r:id="rId4"/>
    <p:sldId id="390" r:id="rId5"/>
    <p:sldId id="285" r:id="rId6"/>
    <p:sldId id="271" r:id="rId7"/>
    <p:sldId id="281" r:id="rId8"/>
    <p:sldId id="280" r:id="rId9"/>
    <p:sldId id="274" r:id="rId10"/>
    <p:sldId id="392" r:id="rId11"/>
    <p:sldId id="287" r:id="rId12"/>
    <p:sldId id="282" r:id="rId13"/>
    <p:sldId id="284" r:id="rId14"/>
    <p:sldId id="273" r:id="rId15"/>
    <p:sldId id="388" r:id="rId16"/>
    <p:sldId id="382" r:id="rId17"/>
    <p:sldId id="381" r:id="rId18"/>
    <p:sldId id="393" r:id="rId19"/>
  </p:sldIdLst>
  <p:sldSz cx="12192000" cy="6858000"/>
  <p:notesSz cx="6873875" cy="10061575"/>
  <p:defaultTextStyle>
    <a:defPPr rtl="0"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32" y="21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120" d="100"/>
          <a:sy n="120" d="100"/>
        </p:scale>
        <p:origin x="504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é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8679" cy="504826"/>
          </a:xfrm>
          <a:prstGeom prst="rect">
            <a:avLst/>
          </a:prstGeom>
        </p:spPr>
        <p:txBody>
          <a:bodyPr vert="horz" lIns="96771" tIns="48385" rIns="96771" bIns="48385" rtlCol="0"/>
          <a:lstStyle>
            <a:lvl1pPr algn="l">
              <a:defRPr sz="1300"/>
            </a:lvl1pPr>
          </a:lstStyle>
          <a:p>
            <a:pPr rtl="0"/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93605" y="0"/>
            <a:ext cx="2978679" cy="504826"/>
          </a:xfrm>
          <a:prstGeom prst="rect">
            <a:avLst/>
          </a:prstGeom>
        </p:spPr>
        <p:txBody>
          <a:bodyPr vert="horz" lIns="96771" tIns="48385" rIns="96771" bIns="48385" rtlCol="0"/>
          <a:lstStyle>
            <a:lvl1pPr algn="r">
              <a:defRPr sz="1300"/>
            </a:lvl1pPr>
          </a:lstStyle>
          <a:p>
            <a:pPr rtl="0"/>
            <a:fld id="{927DCA4C-7825-44A0-B31A-4BAD6120D580}" type="datetime1">
              <a:rPr lang="cs-CZ" smtClean="0"/>
              <a:t>23.05.2025</a:t>
            </a:fld>
            <a:endParaRPr lang="en-US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556751"/>
            <a:ext cx="2978679" cy="504825"/>
          </a:xfrm>
          <a:prstGeom prst="rect">
            <a:avLst/>
          </a:prstGeom>
        </p:spPr>
        <p:txBody>
          <a:bodyPr vert="horz" lIns="96771" tIns="48385" rIns="96771" bIns="48385" rtlCol="0" anchor="b"/>
          <a:lstStyle>
            <a:lvl1pPr algn="l">
              <a:defRPr sz="1300"/>
            </a:lvl1pPr>
          </a:lstStyle>
          <a:p>
            <a:pPr rtl="0"/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93605" y="9556751"/>
            <a:ext cx="2978679" cy="504825"/>
          </a:xfrm>
          <a:prstGeom prst="rect">
            <a:avLst/>
          </a:prstGeom>
        </p:spPr>
        <p:txBody>
          <a:bodyPr vert="horz" lIns="96771" tIns="48385" rIns="96771" bIns="48385" rtlCol="0" anchor="b"/>
          <a:lstStyle>
            <a:lvl1pPr algn="r">
              <a:defRPr sz="1300"/>
            </a:lvl1pPr>
          </a:lstStyle>
          <a:p>
            <a:pPr rtl="0"/>
            <a:fld id="{A975D426-A9DD-4244-A2CE-1FB6623742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484457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é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8679" cy="504826"/>
          </a:xfrm>
          <a:prstGeom prst="rect">
            <a:avLst/>
          </a:prstGeom>
        </p:spPr>
        <p:txBody>
          <a:bodyPr vert="horz" lIns="96771" tIns="48385" rIns="96771" bIns="48385" rtlCol="0"/>
          <a:lstStyle>
            <a:lvl1pPr algn="l">
              <a:defRPr sz="1300"/>
            </a:lvl1pPr>
          </a:lstStyle>
          <a:p>
            <a:pPr rtl="0"/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93605" y="0"/>
            <a:ext cx="2978679" cy="504826"/>
          </a:xfrm>
          <a:prstGeom prst="rect">
            <a:avLst/>
          </a:prstGeom>
        </p:spPr>
        <p:txBody>
          <a:bodyPr vert="horz" lIns="96771" tIns="48385" rIns="96771" bIns="48385" rtlCol="0"/>
          <a:lstStyle>
            <a:lvl1pPr algn="r">
              <a:defRPr sz="1300"/>
            </a:lvl1pPr>
          </a:lstStyle>
          <a:p>
            <a:pPr rtl="0"/>
            <a:fld id="{51CCFE8D-08E6-40AC-BF4B-494C67BC535C}" type="datetime1">
              <a:rPr lang="cs-CZ" smtClean="0"/>
              <a:t>23.05.2025</a:t>
            </a:fld>
            <a:endParaRPr lang="en-US"/>
          </a:p>
        </p:txBody>
      </p:sp>
      <p:sp>
        <p:nvSpPr>
          <p:cNvPr id="4" name="Zástupný symbol obrázku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57300"/>
            <a:ext cx="6035675" cy="33956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771" tIns="48385" rIns="96771" bIns="48385" rtlCol="0" anchor="ctr"/>
          <a:lstStyle/>
          <a:p>
            <a:pPr rtl="0"/>
            <a:endParaRPr lang="en-US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7388" y="4842133"/>
            <a:ext cx="5499100" cy="3961745"/>
          </a:xfrm>
          <a:prstGeom prst="rect">
            <a:avLst/>
          </a:prstGeom>
        </p:spPr>
        <p:txBody>
          <a:bodyPr vert="horz" lIns="96771" tIns="48385" rIns="96771" bIns="48385" rtlCol="0"/>
          <a:lstStyle/>
          <a:p>
            <a:pPr lvl="0" rtl="0"/>
            <a:r>
              <a:rPr lang="cs"/>
              <a:t>Kliknutím můžete upravit styly předlohy textu.</a:t>
            </a:r>
            <a:endParaRPr lang="en-US"/>
          </a:p>
          <a:p>
            <a:pPr lvl="1" rtl="0"/>
            <a:r>
              <a:rPr lang="cs"/>
              <a:t>Druhá úroveň</a:t>
            </a:r>
          </a:p>
          <a:p>
            <a:pPr lvl="2" rtl="0"/>
            <a:r>
              <a:rPr lang="cs"/>
              <a:t>Třetí úroveň</a:t>
            </a:r>
          </a:p>
          <a:p>
            <a:pPr lvl="3" rtl="0"/>
            <a:r>
              <a:rPr lang="cs"/>
              <a:t>Čtvrtá úroveň</a:t>
            </a:r>
          </a:p>
          <a:p>
            <a:pPr lvl="4" rtl="0"/>
            <a:r>
              <a:rPr lang="cs"/>
              <a:t>Pátá úroveň</a:t>
            </a:r>
            <a:endParaRPr lang="en-US"/>
          </a:p>
        </p:txBody>
      </p:sp>
      <p:sp>
        <p:nvSpPr>
          <p:cNvPr id="6" name="Zástupné zápatí 5"/>
          <p:cNvSpPr>
            <a:spLocks noGrp="1"/>
          </p:cNvSpPr>
          <p:nvPr>
            <p:ph type="ftr" sz="quarter" idx="4"/>
          </p:nvPr>
        </p:nvSpPr>
        <p:spPr>
          <a:xfrm>
            <a:off x="0" y="9556751"/>
            <a:ext cx="2978679" cy="504825"/>
          </a:xfrm>
          <a:prstGeom prst="rect">
            <a:avLst/>
          </a:prstGeom>
        </p:spPr>
        <p:txBody>
          <a:bodyPr vert="horz" lIns="96771" tIns="48385" rIns="96771" bIns="48385" rtlCol="0" anchor="b"/>
          <a:lstStyle>
            <a:lvl1pPr algn="l">
              <a:defRPr sz="1300"/>
            </a:lvl1pPr>
          </a:lstStyle>
          <a:p>
            <a:pPr rtl="0"/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93605" y="9556751"/>
            <a:ext cx="2978679" cy="504825"/>
          </a:xfrm>
          <a:prstGeom prst="rect">
            <a:avLst/>
          </a:prstGeom>
        </p:spPr>
        <p:txBody>
          <a:bodyPr vert="horz" lIns="96771" tIns="48385" rIns="96771" bIns="48385" rtlCol="0" anchor="b"/>
          <a:lstStyle>
            <a:lvl1pPr algn="r">
              <a:defRPr sz="1300"/>
            </a:lvl1pPr>
          </a:lstStyle>
          <a:p>
            <a:pPr rtl="0"/>
            <a:fld id="{01B41D33-19C8-4450-B3C5-BE83E9C8F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45525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rtlCol="0"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8" name="Zástupný symbol pro datum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8EC4697-A511-4167-98D5-E240268A2670}" type="datetime1">
              <a:rPr lang="cs-CZ" smtClean="0"/>
              <a:t>23.05.2025</a:t>
            </a:fld>
            <a:endParaRPr lang="en-US" dirty="0"/>
          </a:p>
        </p:txBody>
      </p:sp>
      <p:sp>
        <p:nvSpPr>
          <p:cNvPr id="9" name="Zástupný symbol pro zápatí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10" name="Zástupný symbol pro číslo snímku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017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 rtlCol="0"/>
          <a:lstStyle/>
          <a:p>
            <a:pPr rtl="0"/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 rtl="0"/>
            <a:r>
              <a:rPr lang="cs-CZ"/>
              <a:t>Po kliknutí můžete upravovat styly textu v předloze.</a:t>
            </a:r>
          </a:p>
          <a:p>
            <a:pPr lvl="1" rtl="0"/>
            <a:r>
              <a:rPr lang="cs-CZ"/>
              <a:t>Druhá úroveň</a:t>
            </a:r>
          </a:p>
          <a:p>
            <a:pPr lvl="2" rtl="0"/>
            <a:r>
              <a:rPr lang="cs-CZ"/>
              <a:t>Třetí úroveň</a:t>
            </a:r>
          </a:p>
          <a:p>
            <a:pPr lvl="3" rtl="0"/>
            <a:r>
              <a:rPr lang="cs-CZ"/>
              <a:t>Čtvrtá úroveň</a:t>
            </a:r>
          </a:p>
          <a:p>
            <a:pPr lvl="4" rtl="0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5C2422F-D08F-49D0-98CD-DC7D2F2607DE}" type="datetime1">
              <a:rPr lang="cs-CZ" smtClean="0"/>
              <a:t>23.05.2025</a:t>
            </a:fld>
            <a:endParaRPr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591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rtlCol="0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rtl="0"/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rtlCol="0" anchor="t"/>
          <a:lstStyle/>
          <a:p>
            <a:pPr lvl="0" rtl="0"/>
            <a:r>
              <a:rPr lang="cs-CZ"/>
              <a:t>Po kliknutí můžete upravovat styly textu v předloze.</a:t>
            </a:r>
          </a:p>
          <a:p>
            <a:pPr lvl="1" rtl="0"/>
            <a:r>
              <a:rPr lang="cs-CZ"/>
              <a:t>Druhá úroveň</a:t>
            </a:r>
          </a:p>
          <a:p>
            <a:pPr lvl="2" rtl="0"/>
            <a:r>
              <a:rPr lang="cs-CZ"/>
              <a:t>Třetí úroveň</a:t>
            </a:r>
          </a:p>
          <a:p>
            <a:pPr lvl="3" rtl="0"/>
            <a:r>
              <a:rPr lang="cs-CZ"/>
              <a:t>Čtvrtá úroveň</a:t>
            </a:r>
          </a:p>
          <a:p>
            <a:pPr lvl="4" rtl="0"/>
            <a:r>
              <a:rPr lang="cs-CZ"/>
              <a:t>Pátá úroveň</a:t>
            </a:r>
            <a:endParaRPr lang="en-US" dirty="0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Zástupný symbol pro datum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472C44F-B7A3-4350-988C-CFC166A0AA82}" type="datetime1">
              <a:rPr lang="cs-CZ" smtClean="0"/>
              <a:t>23.05.2025</a:t>
            </a:fld>
            <a:endParaRPr lang="en-US" dirty="0"/>
          </a:p>
        </p:txBody>
      </p:sp>
      <p:sp>
        <p:nvSpPr>
          <p:cNvPr id="12" name="Zástupný symbol pro zápatí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13" name="Zástupný symbol pro číslo snímku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849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 rtlCol="0"/>
          <a:lstStyle/>
          <a:p>
            <a:pPr rtl="0"/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 rtlCol="0"/>
          <a:lstStyle/>
          <a:p>
            <a:pPr lvl="0" rtl="0"/>
            <a:r>
              <a:rPr lang="cs-CZ"/>
              <a:t>Po kliknutí můžete upravovat styly textu v předloze.</a:t>
            </a:r>
          </a:p>
          <a:p>
            <a:pPr lvl="1" rtl="0"/>
            <a:r>
              <a:rPr lang="cs-CZ"/>
              <a:t>Druhá úroveň</a:t>
            </a:r>
          </a:p>
          <a:p>
            <a:pPr lvl="2" rtl="0"/>
            <a:r>
              <a:rPr lang="cs-CZ"/>
              <a:t>Třetí úroveň</a:t>
            </a:r>
          </a:p>
          <a:p>
            <a:pPr lvl="3" rtl="0"/>
            <a:r>
              <a:rPr lang="cs-CZ"/>
              <a:t>Čtvrtá úroveň</a:t>
            </a:r>
          </a:p>
          <a:p>
            <a:pPr lvl="4" rtl="0"/>
            <a:r>
              <a:rPr lang="cs-CZ"/>
              <a:t>Pátá úroveň</a:t>
            </a:r>
            <a:endParaRPr lang="en-US" dirty="0"/>
          </a:p>
        </p:txBody>
      </p:sp>
      <p:sp>
        <p:nvSpPr>
          <p:cNvPr id="8" name="Zástupný symbol pro datum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E25B38F-3440-48E9-8BA6-B9B0E297B628}" type="datetime1">
              <a:rPr lang="cs-CZ" smtClean="0"/>
              <a:t>23.05.2025</a:t>
            </a:fld>
            <a:endParaRPr lang="en-US" dirty="0"/>
          </a:p>
        </p:txBody>
      </p:sp>
      <p:sp>
        <p:nvSpPr>
          <p:cNvPr id="9" name="Zástupný symbol pro zápatí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10" name="Zástupný symbol pro číslo snímku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443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rtlCol="0"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cs-CZ"/>
              <a:t>Po kliknutí můžete upravovat styly textu v předloze.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ACB43DD-355E-4ACB-AF6B-F0A0D93B1FF7}" type="datetime1">
              <a:rPr lang="cs-CZ" smtClean="0"/>
              <a:t>23.05.2025</a:t>
            </a:fld>
            <a:endParaRPr lang="en-US" dirty="0"/>
          </a:p>
        </p:txBody>
      </p:sp>
      <p:sp>
        <p:nvSpPr>
          <p:cNvPr id="9" name="Zástupný symbol pro zápatí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10" name="Zástupný symbol pro číslo snímku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80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rtlCol="0"/>
          <a:lstStyle/>
          <a:p>
            <a:pPr rtl="0"/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 rtlCol="0">
            <a:normAutofit/>
          </a:bodyPr>
          <a:lstStyle/>
          <a:p>
            <a:pPr lvl="0" rtl="0"/>
            <a:r>
              <a:rPr lang="cs-CZ"/>
              <a:t>Po kliknutí můžete upravovat styly textu v předloze.</a:t>
            </a:r>
          </a:p>
          <a:p>
            <a:pPr lvl="1" rtl="0"/>
            <a:r>
              <a:rPr lang="cs-CZ"/>
              <a:t>Druhá úroveň</a:t>
            </a:r>
          </a:p>
          <a:p>
            <a:pPr lvl="2" rtl="0"/>
            <a:r>
              <a:rPr lang="cs-CZ"/>
              <a:t>Třetí úroveň</a:t>
            </a:r>
          </a:p>
          <a:p>
            <a:pPr lvl="3" rtl="0"/>
            <a:r>
              <a:rPr lang="cs-CZ"/>
              <a:t>Čtvrtá úroveň</a:t>
            </a:r>
          </a:p>
          <a:p>
            <a:pPr lvl="4" rtl="0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 rtlCol="0">
            <a:normAutofit/>
          </a:bodyPr>
          <a:lstStyle/>
          <a:p>
            <a:pPr lvl="0" rtl="0"/>
            <a:r>
              <a:rPr lang="cs-CZ"/>
              <a:t>Po kliknutí můžete upravovat styly textu v předloze.</a:t>
            </a:r>
          </a:p>
          <a:p>
            <a:pPr lvl="1" rtl="0"/>
            <a:r>
              <a:rPr lang="cs-CZ"/>
              <a:t>Druhá úroveň</a:t>
            </a:r>
          </a:p>
          <a:p>
            <a:pPr lvl="2" rtl="0"/>
            <a:r>
              <a:rPr lang="cs-CZ"/>
              <a:t>Třetí úroveň</a:t>
            </a:r>
          </a:p>
          <a:p>
            <a:pPr lvl="3" rtl="0"/>
            <a:r>
              <a:rPr lang="cs-CZ"/>
              <a:t>Čtvrtá úroveň</a:t>
            </a:r>
          </a:p>
          <a:p>
            <a:pPr lvl="4" rtl="0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D0DC0DA-1C84-4CFB-A589-758D033EC754}" type="datetime1">
              <a:rPr lang="cs-CZ" smtClean="0"/>
              <a:t>23.05.2025</a:t>
            </a:fld>
            <a:endParaRPr lang="en-US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3323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Nadpis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rtlCol="0"/>
          <a:lstStyle/>
          <a:p>
            <a:pPr rtl="0"/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rtlCol="0"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rtlCol="0" anchor="t">
            <a:normAutofit/>
          </a:bodyPr>
          <a:lstStyle/>
          <a:p>
            <a:pPr lvl="0" rtl="0"/>
            <a:r>
              <a:rPr lang="cs-CZ"/>
              <a:t>Po kliknutí můžete upravovat styly textu v předloze.</a:t>
            </a:r>
          </a:p>
          <a:p>
            <a:pPr lvl="1" rtl="0"/>
            <a:r>
              <a:rPr lang="cs-CZ"/>
              <a:t>Druhá úroveň</a:t>
            </a:r>
          </a:p>
          <a:p>
            <a:pPr lvl="2" rtl="0"/>
            <a:r>
              <a:rPr lang="cs-CZ"/>
              <a:t>Třetí úroveň</a:t>
            </a:r>
          </a:p>
          <a:p>
            <a:pPr lvl="3" rtl="0"/>
            <a:r>
              <a:rPr lang="cs-CZ"/>
              <a:t>Čtvrtá úroveň</a:t>
            </a:r>
          </a:p>
          <a:p>
            <a:pPr lvl="4" rtl="0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rtlCol="0"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rtlCol="0" anchor="t">
            <a:normAutofit/>
          </a:bodyPr>
          <a:lstStyle/>
          <a:p>
            <a:pPr lvl="0" rtl="0"/>
            <a:r>
              <a:rPr lang="cs-CZ"/>
              <a:t>Po kliknutí můžete upravovat styly textu v předloze.</a:t>
            </a:r>
          </a:p>
          <a:p>
            <a:pPr lvl="1" rtl="0"/>
            <a:r>
              <a:rPr lang="cs-CZ"/>
              <a:t>Druhá úroveň</a:t>
            </a:r>
          </a:p>
          <a:p>
            <a:pPr lvl="2" rtl="0"/>
            <a:r>
              <a:rPr lang="cs-CZ"/>
              <a:t>Třetí úroveň</a:t>
            </a:r>
          </a:p>
          <a:p>
            <a:pPr lvl="3" rtl="0"/>
            <a:r>
              <a:rPr lang="cs-CZ"/>
              <a:t>Čtvrtá úroveň</a:t>
            </a:r>
          </a:p>
          <a:p>
            <a:pPr lvl="4" rtl="0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E68CB40-5E53-430A-BC80-66A7330A3E11}" type="datetime1">
              <a:rPr lang="cs-CZ" smtClean="0"/>
              <a:t>23.05.2025</a:t>
            </a:fld>
            <a:endParaRPr lang="en-US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8046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 rtlCol="0"/>
          <a:lstStyle/>
          <a:p>
            <a:pPr rtl="0"/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D030092-A1C2-46B4-B050-3676FFA9CD44}" type="datetime1">
              <a:rPr lang="cs-CZ" smtClean="0"/>
              <a:t>23.05.2025</a:t>
            </a:fld>
            <a:endParaRPr lang="en-US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36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ECD7C02-7CC9-44AF-9768-6A6F42347937}" type="datetime1">
              <a:rPr lang="cs-CZ" smtClean="0"/>
              <a:t>23.05.2025</a:t>
            </a:fld>
            <a:endParaRPr lang="en-US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494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rtlCol="0"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pPr rtl="0"/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rtlCol="0"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 rtl="0"/>
            <a:r>
              <a:rPr lang="cs-CZ"/>
              <a:t>Po kliknutí můžete upravovat styly textu v předloze.</a:t>
            </a:r>
          </a:p>
          <a:p>
            <a:pPr lvl="1" rtl="0"/>
            <a:r>
              <a:rPr lang="cs-CZ"/>
              <a:t>Druhá úroveň</a:t>
            </a:r>
          </a:p>
          <a:p>
            <a:pPr lvl="2" rtl="0"/>
            <a:r>
              <a:rPr lang="cs-CZ"/>
              <a:t>Třetí úroveň</a:t>
            </a:r>
          </a:p>
          <a:p>
            <a:pPr lvl="3" rtl="0"/>
            <a:r>
              <a:rPr lang="cs-CZ"/>
              <a:t>Čtvrtá úroveň</a:t>
            </a:r>
          </a:p>
          <a:p>
            <a:pPr lvl="4" rtl="0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cs-CZ"/>
              <a:t>Po kliknutí můžete upravovat styly textu v předloze.</a:t>
            </a:r>
          </a:p>
        </p:txBody>
      </p:sp>
      <p:sp>
        <p:nvSpPr>
          <p:cNvPr id="8" name="Zástupný symbol pro datum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 rtlCol="0"/>
          <a:lstStyle/>
          <a:p>
            <a:pPr rtl="0"/>
            <a:fld id="{4E756D9B-B1BA-4BAF-99A5-DC08EF34F207}" type="datetime1">
              <a:rPr lang="cs-CZ" smtClean="0"/>
              <a:t>23.05.2025</a:t>
            </a:fld>
            <a:endParaRPr lang="en-US" dirty="0"/>
          </a:p>
        </p:txBody>
      </p:sp>
      <p:sp>
        <p:nvSpPr>
          <p:cNvPr id="10" name="Zástupný symbol pro zápatí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11" name="Zástupný symbol pro číslo snímku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 rtlCol="0"/>
          <a:lstStyle/>
          <a:p>
            <a:pPr rtl="0"/>
            <a:fld id="{3A98EE3D-8CD1-4C3F-BD1C-C98C9596463C}" type="slidenum">
              <a:rPr lang="en-US" smtClean="0"/>
              <a:pPr rtl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766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rtlCol="0"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Zástupný symbol obrázku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rtlCol="0"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E295CD-EF07-4568-A35E-D8DFD54CCEB6}" type="datetime1">
              <a:rPr lang="cs-CZ" smtClean="0"/>
              <a:t>23.05.2025</a:t>
            </a:fld>
            <a:endParaRPr lang="en-US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l" rtl="0"/>
            <a:endParaRPr lang="en-US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289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cs"/>
              <a:t>Kliknutím můžete upravit styl předlohy nadpisů.</a:t>
            </a:r>
            <a:endParaRPr lang="en-US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rtl="0"/>
            <a:r>
              <a:rPr lang="cs"/>
              <a:t>Kliknutím můžete upravit styly předlohy textu.</a:t>
            </a:r>
          </a:p>
          <a:p>
            <a:pPr lvl="1" rtl="0"/>
            <a:r>
              <a:rPr lang="cs"/>
              <a:t>Druhá úroveň</a:t>
            </a:r>
          </a:p>
          <a:p>
            <a:pPr lvl="2" rtl="0"/>
            <a:r>
              <a:rPr lang="cs"/>
              <a:t>Třetí úroveň</a:t>
            </a:r>
          </a:p>
          <a:p>
            <a:pPr lvl="3" rtl="0"/>
            <a:r>
              <a:rPr lang="cs"/>
              <a:t>Čtvrtá úroveň</a:t>
            </a:r>
          </a:p>
          <a:p>
            <a:pPr lvl="4" rtl="0"/>
            <a:r>
              <a:rPr lang="cs"/>
              <a:t>Pátá úroveň</a:t>
            </a:r>
            <a:endParaRPr lang="en-US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00C9E6-3834-4C30-AC74-37ACA7F99694}" type="datetime1">
              <a:rPr lang="cs-CZ" smtClean="0"/>
              <a:t>23.05.2025</a:t>
            </a:fld>
            <a:endParaRPr lang="en-US" dirty="0"/>
          </a:p>
        </p:txBody>
      </p:sp>
      <p:sp>
        <p:nvSpPr>
          <p:cNvPr id="5" name="Zástupné zápatí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Obdélník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Obdélník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Obdélník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00897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11" r:id="rId5"/>
    <p:sldLayoutId id="2147483760" r:id="rId6"/>
    <p:sldLayoutId id="2147483762" r:id="rId7"/>
    <p:sldLayoutId id="2147483706" r:id="rId8"/>
    <p:sldLayoutId id="2147483709" r:id="rId9"/>
    <p:sldLayoutId id="2147483707" r:id="rId10"/>
    <p:sldLayoutId id="2147483708" r:id="rId11"/>
  </p:sldLayoutIdLst>
  <p:hf sldNum="0" hdr="0" ftr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sv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sv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emf"/><Relationship Id="rId4" Type="http://schemas.openxmlformats.org/officeDocument/2006/relationships/image" Target="../media/image10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Obdélník 17">
            <a:extLst>
              <a:ext uri="{FF2B5EF4-FFF2-40B4-BE49-F238E27FC236}">
                <a16:creationId xmlns:a16="http://schemas.microsoft.com/office/drawing/2014/main" id="{D6D7A0BC-0046-4CAA-8E7F-DCAFE511EA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1C21E816-31F5-48BB-BD02-D15F2F18B4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8519" y="599049"/>
            <a:ext cx="10993549" cy="1475013"/>
          </a:xfrm>
        </p:spPr>
        <p:txBody>
          <a:bodyPr rtlCol="0">
            <a:normAutofit/>
          </a:bodyPr>
          <a:lstStyle/>
          <a:p>
            <a:pPr rtl="0"/>
            <a:r>
              <a:rPr lang="cs" dirty="0"/>
              <a:t>CENOVÉ DATABÁZE DOPRAVNÍCH STAVEB – CDDS</a:t>
            </a:r>
            <a:br>
              <a:rPr lang="cs" dirty="0"/>
            </a:br>
            <a:r>
              <a:rPr lang="cs" dirty="0"/>
              <a:t>aktualizace CÚ25 – železniční část</a:t>
            </a:r>
          </a:p>
        </p:txBody>
      </p:sp>
      <p:sp>
        <p:nvSpPr>
          <p:cNvPr id="20" name="Obdélník 19">
            <a:extLst>
              <a:ext uri="{FF2B5EF4-FFF2-40B4-BE49-F238E27FC236}">
                <a16:creationId xmlns:a16="http://schemas.microsoft.com/office/drawing/2014/main" id="{E7C6334F-6411-41EC-AD7D-179EDD8B5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22" name="Obdélník 21">
            <a:extLst>
              <a:ext uri="{FF2B5EF4-FFF2-40B4-BE49-F238E27FC236}">
                <a16:creationId xmlns:a16="http://schemas.microsoft.com/office/drawing/2014/main" id="{E6B02CEE-3AF8-4349-9B3E-8970E6DF62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24" name="Obdélník 23">
            <a:extLst>
              <a:ext uri="{FF2B5EF4-FFF2-40B4-BE49-F238E27FC236}">
                <a16:creationId xmlns:a16="http://schemas.microsoft.com/office/drawing/2014/main" id="{AAA01CF0-3FB5-44EB-B7DE-F2E86374C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pic>
        <p:nvPicPr>
          <p:cNvPr id="6" name="Obrázek 5" descr="Logo v detailu&#10;&#10;Automaticky generovaný popis">
            <a:extLst>
              <a:ext uri="{FF2B5EF4-FFF2-40B4-BE49-F238E27FC236}">
                <a16:creationId xmlns:a16="http://schemas.microsoft.com/office/drawing/2014/main" id="{F1A8C364-94D4-4630-BAD0-78722F34705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8733" y="5016617"/>
            <a:ext cx="11260667" cy="1375716"/>
          </a:xfrm>
          <a:prstGeom prst="rect">
            <a:avLst/>
          </a:prstGeom>
        </p:spPr>
      </p:pic>
      <p:sp>
        <p:nvSpPr>
          <p:cNvPr id="5" name="Podnadpis 4">
            <a:extLst>
              <a:ext uri="{FF2B5EF4-FFF2-40B4-BE49-F238E27FC236}">
                <a16:creationId xmlns:a16="http://schemas.microsoft.com/office/drawing/2014/main" id="{40166B15-6A0C-4BB2-8224-CE14859AA2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78904" y="2500870"/>
            <a:ext cx="4669878" cy="860139"/>
          </a:xfrm>
        </p:spPr>
        <p:txBody>
          <a:bodyPr>
            <a:noAutofit/>
          </a:bodyPr>
          <a:lstStyle/>
          <a:p>
            <a:r>
              <a:rPr lang="cs-CZ" sz="2000" b="1" dirty="0">
                <a:solidFill>
                  <a:schemeClr val="tx2"/>
                </a:solidFill>
              </a:rPr>
              <a:t>Sdružení ZHOTOVITELE:</a:t>
            </a:r>
          </a:p>
          <a:p>
            <a:r>
              <a:rPr lang="cs-CZ" sz="2000" b="1" dirty="0">
                <a:solidFill>
                  <a:schemeClr val="tx2"/>
                </a:solidFill>
              </a:rPr>
              <a:t>IBR </a:t>
            </a:r>
            <a:r>
              <a:rPr lang="cs-CZ" sz="2000" b="1" dirty="0" err="1">
                <a:solidFill>
                  <a:schemeClr val="tx2"/>
                </a:solidFill>
              </a:rPr>
              <a:t>consulting</a:t>
            </a:r>
            <a:r>
              <a:rPr lang="cs-CZ" sz="2000" b="1" dirty="0">
                <a:solidFill>
                  <a:schemeClr val="tx2"/>
                </a:solidFill>
              </a:rPr>
              <a:t> + </a:t>
            </a:r>
            <a:r>
              <a:rPr lang="cs-CZ" sz="2000" b="1" dirty="0" err="1">
                <a:solidFill>
                  <a:schemeClr val="tx2"/>
                </a:solidFill>
              </a:rPr>
              <a:t>sudop</a:t>
            </a:r>
            <a:r>
              <a:rPr lang="cs-CZ" sz="2000" b="1" dirty="0">
                <a:solidFill>
                  <a:schemeClr val="tx2"/>
                </a:solidFill>
              </a:rPr>
              <a:t> </a:t>
            </a:r>
            <a:r>
              <a:rPr lang="cs-CZ" sz="2000" b="1" dirty="0" err="1">
                <a:solidFill>
                  <a:schemeClr val="tx2"/>
                </a:solidFill>
              </a:rPr>
              <a:t>praha</a:t>
            </a:r>
            <a:r>
              <a:rPr lang="cs-CZ" sz="2000" b="1" dirty="0">
                <a:solidFill>
                  <a:schemeClr val="tx2"/>
                </a:solidFill>
              </a:rPr>
              <a:t> + ÚRS</a:t>
            </a:r>
          </a:p>
        </p:txBody>
      </p:sp>
      <p:pic>
        <p:nvPicPr>
          <p:cNvPr id="10" name="Grafický objekt 9">
            <a:extLst>
              <a:ext uri="{FF2B5EF4-FFF2-40B4-BE49-F238E27FC236}">
                <a16:creationId xmlns:a16="http://schemas.microsoft.com/office/drawing/2014/main" id="{2E3B7537-312C-4424-BE53-F3A49E41F2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294589" y="4188904"/>
            <a:ext cx="1307051" cy="513048"/>
          </a:xfrm>
          <a:prstGeom prst="rect">
            <a:avLst/>
          </a:prstGeom>
        </p:spPr>
      </p:pic>
      <p:pic>
        <p:nvPicPr>
          <p:cNvPr id="3074" name="Picture 2" descr="SUDOP PRAHA a.s. – IZOLACE.cz">
            <a:extLst>
              <a:ext uri="{FF2B5EF4-FFF2-40B4-BE49-F238E27FC236}">
                <a16:creationId xmlns:a16="http://schemas.microsoft.com/office/drawing/2014/main" id="{E0EBC0EC-4F9F-428C-B411-DDE47D11EF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4013" y="4008004"/>
            <a:ext cx="2305588" cy="695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Grafický objekt 12">
            <a:extLst>
              <a:ext uri="{FF2B5EF4-FFF2-40B4-BE49-F238E27FC236}">
                <a16:creationId xmlns:a16="http://schemas.microsoft.com/office/drawing/2014/main" id="{BF9C9A5F-9BFE-4C87-8A40-B0C4609419E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988486" y="3921522"/>
            <a:ext cx="952748" cy="952748"/>
          </a:xfrm>
          <a:prstGeom prst="rect">
            <a:avLst/>
          </a:prstGeom>
        </p:spPr>
      </p:pic>
      <p:sp>
        <p:nvSpPr>
          <p:cNvPr id="19" name="Podnadpis 4">
            <a:extLst>
              <a:ext uri="{FF2B5EF4-FFF2-40B4-BE49-F238E27FC236}">
                <a16:creationId xmlns:a16="http://schemas.microsoft.com/office/drawing/2014/main" id="{814D3714-082D-421C-B1CB-06377CCDEDC2}"/>
              </a:ext>
            </a:extLst>
          </p:cNvPr>
          <p:cNvSpPr txBox="1">
            <a:spLocks/>
          </p:cNvSpPr>
          <p:nvPr/>
        </p:nvSpPr>
        <p:spPr>
          <a:xfrm>
            <a:off x="648519" y="2500870"/>
            <a:ext cx="4819324" cy="86013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000" b="1" dirty="0">
                <a:solidFill>
                  <a:schemeClr val="tx2"/>
                </a:solidFill>
              </a:rPr>
              <a:t>ZADAVATEL</a:t>
            </a:r>
          </a:p>
          <a:p>
            <a:r>
              <a:rPr lang="cs-CZ" sz="2000" b="1" dirty="0">
                <a:solidFill>
                  <a:schemeClr val="tx2"/>
                </a:solidFill>
              </a:rPr>
              <a:t>Státní fond dopravní infrastruktury</a:t>
            </a:r>
          </a:p>
        </p:txBody>
      </p:sp>
      <p:pic>
        <p:nvPicPr>
          <p:cNvPr id="3076" name="Picture 4" descr="Státní fond dopravní infrastruktury - Novinky.cz">
            <a:extLst>
              <a:ext uri="{FF2B5EF4-FFF2-40B4-BE49-F238E27FC236}">
                <a16:creationId xmlns:a16="http://schemas.microsoft.com/office/drawing/2014/main" id="{E5A556DD-ACBD-4DE0-8EB1-4F2B107F29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310" y="3621468"/>
            <a:ext cx="2352675" cy="1323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58055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90EFAE-E9C2-7A2C-B22B-CB61666240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BE015A-15D8-968E-A90F-CB4A985956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078" y="-117445"/>
            <a:ext cx="11029616" cy="629174"/>
          </a:xfrm>
        </p:spPr>
        <p:txBody>
          <a:bodyPr rtlCol="0">
            <a:normAutofit/>
          </a:bodyPr>
          <a:lstStyle/>
          <a:p>
            <a:r>
              <a:rPr lang="cs-CZ" sz="2800" dirty="0">
                <a:effectLst/>
              </a:rPr>
              <a:t>aktualizace CDDS 2024 – CÚ25</a:t>
            </a:r>
            <a:endParaRPr lang="cs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1BE1C716-5EDE-D540-8B12-39F38594F97F}"/>
              </a:ext>
            </a:extLst>
          </p:cNvPr>
          <p:cNvSpPr txBox="1"/>
          <p:nvPr/>
        </p:nvSpPr>
        <p:spPr>
          <a:xfrm>
            <a:off x="889283" y="1564509"/>
            <a:ext cx="11180797" cy="3781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/>
              <a:t>přejmenování databáze dle nové vyhlášky č. 227/2024 </a:t>
            </a:r>
            <a:r>
              <a:rPr lang="cs-CZ" dirty="0" err="1"/>
              <a:t>Sb</a:t>
            </a:r>
            <a:r>
              <a:rPr lang="cs-CZ" dirty="0"/>
              <a:t> a v souladu s Manuálem pro strukturu dokumentace a popisové pole (SŽ 08/2024): </a:t>
            </a:r>
          </a:p>
          <a:p>
            <a:pPr marL="628650" lvl="1" indent="-285750">
              <a:lnSpc>
                <a:spcPct val="150000"/>
              </a:lnSpc>
              <a:buFont typeface="Franklin Gothic Book" panose="020B0503020102020204" pitchFamily="34" charset="0"/>
              <a:buChar char="─"/>
            </a:pPr>
            <a:r>
              <a:rPr lang="cs-CZ" dirty="0"/>
              <a:t>místo ŽS DÚR: Sborník pro oceňování železničních staveb ve stupni dokumentace pro územní rozhodnutí</a:t>
            </a:r>
          </a:p>
          <a:p>
            <a:pPr marL="628650" lvl="1" indent="-285750">
              <a:lnSpc>
                <a:spcPct val="150000"/>
              </a:lnSpc>
              <a:buFont typeface="Franklin Gothic Book" panose="020B0503020102020204" pitchFamily="34" charset="0"/>
              <a:buChar char="─"/>
            </a:pPr>
            <a:r>
              <a:rPr lang="cs-CZ" dirty="0"/>
              <a:t>je ŽS DPS: Sborník pro oceňování železničních staveb ve stupni dokumentace pro povolení stavby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/>
              <a:t>přecenění dle databáze OTSKP 2025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/>
              <a:t>vyčlenění protlaků do zvláštních položek, v předchozích verzích byly součástí hloubení rýh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/>
              <a:t>změna provázání položek železničního svršku zejména v návaznosti na změny v databázi OTSKP, ale byly zapracovány i připomínky (snížení počtu svarů)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/>
              <a:t>aktualizace položek DDTS a další drobné úpravy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1C862B68-5C2D-6291-8C19-F283BB34172B}"/>
              </a:ext>
            </a:extLst>
          </p:cNvPr>
          <p:cNvSpPr txBox="1"/>
          <p:nvPr/>
        </p:nvSpPr>
        <p:spPr>
          <a:xfrm>
            <a:off x="889283" y="985889"/>
            <a:ext cx="10175676" cy="5786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cs-CZ" sz="2400" b="1" dirty="0"/>
              <a:t>Změny v databázi ŽS DPS:</a:t>
            </a:r>
            <a:endParaRPr lang="cs-CZ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52341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562972-3449-42D1-8185-B4BEFD52A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913" y="718433"/>
            <a:ext cx="11029616" cy="5113798"/>
          </a:xfrm>
        </p:spPr>
        <p:txBody>
          <a:bodyPr rtlCol="0" anchor="ctr">
            <a:noAutofit/>
          </a:bodyPr>
          <a:lstStyle/>
          <a:p>
            <a:pPr algn="ctr"/>
            <a:r>
              <a:rPr lang="cs-CZ" dirty="0">
                <a:effectLst/>
              </a:rPr>
              <a:t>Sborník pro oceňování železničních staveb </a:t>
            </a:r>
            <a:br>
              <a:rPr lang="cs-CZ" dirty="0">
                <a:effectLst/>
              </a:rPr>
            </a:br>
            <a:r>
              <a:rPr lang="cs-CZ" dirty="0">
                <a:effectLst/>
              </a:rPr>
              <a:t>ve stupni studie 2025</a:t>
            </a:r>
            <a:br>
              <a:rPr lang="cs-CZ" dirty="0">
                <a:effectLst/>
              </a:rPr>
            </a:br>
            <a:br>
              <a:rPr lang="cs-CZ" dirty="0">
                <a:effectLst/>
              </a:rPr>
            </a:br>
            <a:br>
              <a:rPr lang="cs-CZ" dirty="0">
                <a:effectLst/>
              </a:rPr>
            </a:br>
            <a:r>
              <a:rPr lang="cs-CZ" sz="3200" dirty="0">
                <a:effectLst/>
              </a:rPr>
              <a:t>SPOŽES 2025</a:t>
            </a:r>
            <a:endParaRPr lang="cs" sz="1600" dirty="0"/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14CEBB56-61FD-4A50-5FA8-0F520470DCA1}"/>
              </a:ext>
            </a:extLst>
          </p:cNvPr>
          <p:cNvSpPr txBox="1">
            <a:spLocks/>
          </p:cNvSpPr>
          <p:nvPr/>
        </p:nvSpPr>
        <p:spPr>
          <a:xfrm>
            <a:off x="363078" y="-117445"/>
            <a:ext cx="11029616" cy="62917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0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cs-CZ" dirty="0"/>
              <a:t>aktualizace </a:t>
            </a:r>
            <a:r>
              <a:rPr lang="cs-CZ" sz="2800" dirty="0">
                <a:effectLst/>
              </a:rPr>
              <a:t>CDDS 2024 – CÚ25</a:t>
            </a:r>
            <a:endParaRPr lang="cs" dirty="0"/>
          </a:p>
        </p:txBody>
      </p:sp>
    </p:spTree>
    <p:extLst>
      <p:ext uri="{BB962C8B-B14F-4D97-AF65-F5344CB8AC3E}">
        <p14:creationId xmlns:p14="http://schemas.microsoft.com/office/powerpoint/2010/main" val="25675893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562972-3449-42D1-8185-B4BEFD52A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913" y="718433"/>
            <a:ext cx="11029616" cy="769441"/>
          </a:xfrm>
        </p:spPr>
        <p:txBody>
          <a:bodyPr rtlCol="0" anchor="ctr">
            <a:noAutofit/>
          </a:bodyPr>
          <a:lstStyle/>
          <a:p>
            <a:r>
              <a:rPr lang="cs-CZ" sz="2800" dirty="0">
                <a:effectLst/>
              </a:rPr>
              <a:t>SPOŽES : </a:t>
            </a:r>
            <a:r>
              <a:rPr lang="cs-CZ" sz="2400" dirty="0">
                <a:effectLst/>
              </a:rPr>
              <a:t>Sborník pro oceňování železničních staveb ve stupni studie</a:t>
            </a:r>
            <a:endParaRPr lang="cs" sz="1600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167DB841-0973-668D-72BA-C8AB0DB0E84C}"/>
              </a:ext>
            </a:extLst>
          </p:cNvPr>
          <p:cNvSpPr txBox="1"/>
          <p:nvPr/>
        </p:nvSpPr>
        <p:spPr>
          <a:xfrm>
            <a:off x="637206" y="1487874"/>
            <a:ext cx="10733030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použití pro orientační propočty investiční náročnosti ve stupni studie proveditelnosti a další studie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obsahuje celkové investiční náklady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cenotvorba položek SPOŽES vychází z ŽS DPS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náplň položek definována metodickou částí a provázáním do ŽS DPS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přirážky k ceně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funkční formulář je ke stažení na webových stránkách SFDI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obsah Sborníku: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průvodní a metodická část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soubor položek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databáze přirážek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provázání</a:t>
            </a:r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BD7D3B92-4CB5-B3B4-C285-83AF60C08959}"/>
              </a:ext>
            </a:extLst>
          </p:cNvPr>
          <p:cNvSpPr txBox="1">
            <a:spLocks/>
          </p:cNvSpPr>
          <p:nvPr/>
        </p:nvSpPr>
        <p:spPr>
          <a:xfrm>
            <a:off x="363078" y="-117445"/>
            <a:ext cx="11029616" cy="62917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0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cs-CZ" dirty="0"/>
              <a:t>aktualizace </a:t>
            </a:r>
            <a:r>
              <a:rPr lang="cs-CZ" sz="2800" dirty="0">
                <a:effectLst/>
              </a:rPr>
              <a:t>CDDS 2024 – CÚ25</a:t>
            </a:r>
            <a:endParaRPr lang="cs" dirty="0"/>
          </a:p>
        </p:txBody>
      </p:sp>
    </p:spTree>
    <p:extLst>
      <p:ext uri="{BB962C8B-B14F-4D97-AF65-F5344CB8AC3E}">
        <p14:creationId xmlns:p14="http://schemas.microsoft.com/office/powerpoint/2010/main" val="15188556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562972-3449-42D1-8185-B4BEFD52A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3745" y="577551"/>
            <a:ext cx="11029616" cy="629174"/>
          </a:xfrm>
        </p:spPr>
        <p:txBody>
          <a:bodyPr rtlCol="0">
            <a:normAutofit/>
          </a:bodyPr>
          <a:lstStyle/>
          <a:p>
            <a:r>
              <a:rPr lang="cs-CZ" sz="2800" dirty="0">
                <a:effectLst/>
              </a:rPr>
              <a:t>SPOŽES: informace k náplni položek</a:t>
            </a:r>
            <a:endParaRPr lang="cs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12950654-553C-4C14-BA62-97B6E4DDACD4}"/>
              </a:ext>
            </a:extLst>
          </p:cNvPr>
          <p:cNvSpPr txBox="1"/>
          <p:nvPr/>
        </p:nvSpPr>
        <p:spPr>
          <a:xfrm>
            <a:off x="553745" y="1206725"/>
            <a:ext cx="10733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Ukázka kalkulace položky SPOŽES z položek ŽS DPS: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EEF00C26-9CD3-40AA-1CE8-FB89F468FE40}"/>
              </a:ext>
            </a:extLst>
          </p:cNvPr>
          <p:cNvSpPr txBox="1"/>
          <p:nvPr/>
        </p:nvSpPr>
        <p:spPr>
          <a:xfrm>
            <a:off x="553745" y="4626140"/>
            <a:ext cx="10733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Ukázka popisu položky v metodické části:</a:t>
            </a:r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0A8A2B35-23A6-FC61-7FE9-4E584E6F115F}"/>
              </a:ext>
            </a:extLst>
          </p:cNvPr>
          <p:cNvSpPr txBox="1">
            <a:spLocks/>
          </p:cNvSpPr>
          <p:nvPr/>
        </p:nvSpPr>
        <p:spPr>
          <a:xfrm>
            <a:off x="363078" y="-117445"/>
            <a:ext cx="11029616" cy="62917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0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cs-CZ" dirty="0"/>
              <a:t>aktualizace </a:t>
            </a:r>
            <a:r>
              <a:rPr lang="cs-CZ" sz="2800" dirty="0">
                <a:effectLst/>
              </a:rPr>
              <a:t>CDDS 2024 – CÚ25</a:t>
            </a:r>
            <a:endParaRPr lang="cs" dirty="0"/>
          </a:p>
        </p:txBody>
      </p:sp>
      <p:pic>
        <p:nvPicPr>
          <p:cNvPr id="15" name="Obrázek 14">
            <a:extLst>
              <a:ext uri="{FF2B5EF4-FFF2-40B4-BE49-F238E27FC236}">
                <a16:creationId xmlns:a16="http://schemas.microsoft.com/office/drawing/2014/main" id="{B6681382-6996-42DD-500A-575C006680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960" y="4995472"/>
            <a:ext cx="5937504" cy="147675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9D564714-2C25-0F1B-52BA-62036BED70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3078" y="1637452"/>
            <a:ext cx="10469880" cy="2964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2047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562972-3449-42D1-8185-B4BEFD52A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0190" y="679509"/>
            <a:ext cx="11029616" cy="629174"/>
          </a:xfrm>
        </p:spPr>
        <p:txBody>
          <a:bodyPr rtlCol="0">
            <a:normAutofit/>
          </a:bodyPr>
          <a:lstStyle/>
          <a:p>
            <a:r>
              <a:rPr lang="cs-CZ" sz="2800" dirty="0">
                <a:effectLst/>
              </a:rPr>
              <a:t>SPOŽES: ÚPRAVA CEN POLOŽEK SPOŽES A NOVÉ POLOŽKY</a:t>
            </a:r>
            <a:endParaRPr lang="cs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12950654-553C-4C14-BA62-97B6E4DDACD4}"/>
              </a:ext>
            </a:extLst>
          </p:cNvPr>
          <p:cNvSpPr txBox="1"/>
          <p:nvPr/>
        </p:nvSpPr>
        <p:spPr>
          <a:xfrm>
            <a:off x="796022" y="1550888"/>
            <a:ext cx="1093487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pro úpravu cen položek se používá redukční koeficient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výše koeficientu je na úvaze uživatele, v metodické části jsou pouze pro některé položky uvedeny orientační sazby koeficientu (např. pomocí změny položek </a:t>
            </a:r>
            <a:r>
              <a:rPr lang="cs-CZ"/>
              <a:t>v provázání)</a:t>
            </a:r>
            <a:endParaRPr lang="cs-CZ" dirty="0"/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nové položky mají zahrnovat pouze takové náklady, které jsou dostatečně významné, tj. mají cca stejnou agregaci, jako položky SPOŽES a nejsou zahrnuty v existujících položkách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při vkládání nových položek je třeba pamatovat na to, že má SPOŽES  nízkou podrobnost a posuzuje se celková cena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přehled jednotlivých položek, které byly redukovány jiným koeficientem než 1,00 a způsob stanovení cen nových položek bude vždy doložen souhrnně v samostatné příloze, včetně zdůvodnění</a:t>
            </a:r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DD4D5AFC-9B6E-9862-9B16-E72834B213BE}"/>
              </a:ext>
            </a:extLst>
          </p:cNvPr>
          <p:cNvSpPr txBox="1">
            <a:spLocks/>
          </p:cNvSpPr>
          <p:nvPr/>
        </p:nvSpPr>
        <p:spPr>
          <a:xfrm>
            <a:off x="363078" y="-117445"/>
            <a:ext cx="11029616" cy="62917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0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cs-CZ" dirty="0"/>
              <a:t>aktualizace </a:t>
            </a:r>
            <a:r>
              <a:rPr lang="cs-CZ" sz="2800" dirty="0">
                <a:effectLst/>
              </a:rPr>
              <a:t>CDDS 2024 – CÚ25</a:t>
            </a:r>
            <a:endParaRPr lang="cs" dirty="0"/>
          </a:p>
        </p:txBody>
      </p:sp>
    </p:spTree>
    <p:extLst>
      <p:ext uri="{BB962C8B-B14F-4D97-AF65-F5344CB8AC3E}">
        <p14:creationId xmlns:p14="http://schemas.microsoft.com/office/powerpoint/2010/main" val="7971125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562972-3449-42D1-8185-B4BEFD52A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0190" y="679509"/>
            <a:ext cx="11029616" cy="629174"/>
          </a:xfrm>
        </p:spPr>
        <p:txBody>
          <a:bodyPr rtlCol="0">
            <a:normAutofit/>
          </a:bodyPr>
          <a:lstStyle/>
          <a:p>
            <a:r>
              <a:rPr lang="cs-CZ" sz="2800" dirty="0">
                <a:effectLst/>
              </a:rPr>
              <a:t>SPOŽES: PŘÍLOHA přirážek</a:t>
            </a:r>
            <a:endParaRPr lang="cs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12950654-553C-4C14-BA62-97B6E4DDACD4}"/>
              </a:ext>
            </a:extLst>
          </p:cNvPr>
          <p:cNvSpPr txBox="1"/>
          <p:nvPr/>
        </p:nvSpPr>
        <p:spPr>
          <a:xfrm>
            <a:off x="796022" y="1275992"/>
            <a:ext cx="10934870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přirážková složka se stanovuje samostatně v členění do 3 základních skupin: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1400" b="1" dirty="0"/>
              <a:t>P1. Navýšení ceny na nespecifikované práce </a:t>
            </a:r>
            <a:r>
              <a:rPr lang="cs-CZ" sz="1400" dirty="0"/>
              <a:t>z důvodu nižší rozpracovanosti technického řešení ve stupni studie / záměru projektu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cs-CZ" sz="1400" dirty="0"/>
              <a:t>(1) novostavba trati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cs-CZ" sz="1400" dirty="0"/>
              <a:t>(2) přeložky trati v části investičního úseku (mimo stávající drážní těleso), nebo </a:t>
            </a:r>
            <a:r>
              <a:rPr lang="cs-CZ" sz="1400" dirty="0" err="1"/>
              <a:t>zvícekolejnění</a:t>
            </a:r>
            <a:r>
              <a:rPr lang="cs-CZ" sz="1400" dirty="0"/>
              <a:t> stávající trati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cs-CZ" sz="1400" dirty="0"/>
              <a:t>(3) Modernizace (optimalizace) trati ve stávající stopě, spojená se zvýšením traťové rychlosti a/nebo zvýšením traťové třídy zatížení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cs-CZ" sz="1400" dirty="0"/>
              <a:t>(4) Rekonstrukce (obnova) trati ve stávající stopě, BEZ zvýšení traťové rychlosti a traťové třídy zatížení</a:t>
            </a:r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1400" b="1" dirty="0"/>
              <a:t>P2. Navýšení ceny na enviromentální opatření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cs-CZ" sz="1400" dirty="0"/>
              <a:t>(1) stavba/stavební úsek prochází extravilánem, (méně než 1/3 investičního úseku je obklopena obytnou zástavbou)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cs-CZ" sz="1400" dirty="0"/>
              <a:t>(2) stavba/stavební úsek prochází intravilánem, (alespoň 1/3 investičního úseku je obklopena obytnou zástavbou)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cs-CZ" sz="1400" dirty="0"/>
              <a:t>(3) stavba/stavební úsek prochází v těsné blízkosti územně </a:t>
            </a:r>
            <a:r>
              <a:rPr lang="cs-CZ" sz="1400" dirty="0" err="1"/>
              <a:t>chráněněného</a:t>
            </a:r>
            <a:r>
              <a:rPr lang="cs-CZ" sz="1400" dirty="0"/>
              <a:t> celku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400" dirty="0"/>
              <a:t>(4) stavba/stavební úsek prochází územně chráněným celkem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1400" b="1" dirty="0"/>
              <a:t>P3. Navýšení ceny na provádění prací na provozovaném úseku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cs-CZ" sz="1400" dirty="0"/>
              <a:t>(1) železniční stanice na vícekolejných tratích (v cílovém stravu) nebo stanice, do kterých je zapojena více než jedna </a:t>
            </a:r>
            <a:r>
              <a:rPr lang="cs-CZ" sz="1400" dirty="0" err="1"/>
              <a:t>žel.trať</a:t>
            </a:r>
            <a:r>
              <a:rPr lang="cs-CZ" sz="1400" dirty="0"/>
              <a:t>.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cs-CZ" sz="1400" dirty="0"/>
              <a:t>(2) mezilehlé stanice na jednokolejných tratích a vícekolejné (v cílovém stavu) mezistaniční úseky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cs-CZ" sz="1400" dirty="0"/>
              <a:t>(3) úseky, ve kterých není navržen zásah do železničního svršku a spodku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400" dirty="0"/>
              <a:t>(4) novostavby a jednokolejné (v cílovém stavu) mezistaniční úseky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detailní postup pro stanovení hodnoty jednotlivých přirážkových složek je uveden v Příloze č. 3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přehled přirážek a zdůvodnění jejich výběru bude vždy doloženo v samostatné příloze, včetně zdůvodnění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pro stanovení sazeb přirážek je ve funkčním formuláři pomůcka</a:t>
            </a:r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DD4D5AFC-9B6E-9862-9B16-E72834B213BE}"/>
              </a:ext>
            </a:extLst>
          </p:cNvPr>
          <p:cNvSpPr txBox="1">
            <a:spLocks/>
          </p:cNvSpPr>
          <p:nvPr/>
        </p:nvSpPr>
        <p:spPr>
          <a:xfrm>
            <a:off x="363078" y="-117445"/>
            <a:ext cx="11029616" cy="62917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0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cs-CZ" dirty="0"/>
              <a:t>aktualizace </a:t>
            </a:r>
            <a:r>
              <a:rPr lang="cs-CZ" sz="2800" dirty="0">
                <a:effectLst/>
              </a:rPr>
              <a:t>CDDS 2024 – CÚ25</a:t>
            </a:r>
            <a:endParaRPr lang="cs" dirty="0"/>
          </a:p>
        </p:txBody>
      </p:sp>
    </p:spTree>
    <p:extLst>
      <p:ext uri="{BB962C8B-B14F-4D97-AF65-F5344CB8AC3E}">
        <p14:creationId xmlns:p14="http://schemas.microsoft.com/office/powerpoint/2010/main" val="4163423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562972-3449-42D1-8185-B4BEFD52A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078" y="-117445"/>
            <a:ext cx="11029616" cy="629174"/>
          </a:xfrm>
        </p:spPr>
        <p:txBody>
          <a:bodyPr rtlCol="0">
            <a:normAutofit/>
          </a:bodyPr>
          <a:lstStyle/>
          <a:p>
            <a:r>
              <a:rPr lang="cs-CZ" sz="2800" dirty="0">
                <a:effectLst/>
              </a:rPr>
              <a:t>aktualizace CDDS 2024 – CÚ25</a:t>
            </a:r>
            <a:endParaRPr lang="cs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BC40411B-97C2-D303-F364-24A3D6B51578}"/>
              </a:ext>
            </a:extLst>
          </p:cNvPr>
          <p:cNvSpPr txBox="1"/>
          <p:nvPr/>
        </p:nvSpPr>
        <p:spPr>
          <a:xfrm>
            <a:off x="1127041" y="1216650"/>
            <a:ext cx="10469982" cy="41965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/>
              <a:t>ukončení používání rizikových přirážek (součást CBA analýzy citlivosti)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/>
              <a:t>doplněna databáze přirážek pro zohlednění ve studii nespecifikovaných nákladů dle charakteru stavby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/>
              <a:t>provizorní stavy se nově nevykazují zvlášť – součást přirážek (s výjimkou provizorního </a:t>
            </a:r>
            <a:r>
              <a:rPr lang="cs-CZ" dirty="0" err="1"/>
              <a:t>zab</a:t>
            </a:r>
            <a:r>
              <a:rPr lang="cs-CZ" dirty="0"/>
              <a:t>. zař. a mostů)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/>
              <a:t>doplněna povinnost používat sborník ŽS DPS pro akce s investičními náklady do 100 mil. Kč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/>
              <a:t>do metodické části byl doplněn postup výpočtu koeficientů na základě změny provázání položek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/>
              <a:t>přecenění všech položek dle databáze ŽS DPS 2025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/>
              <a:t>změněna měrná jednotka položky A09 ETCS na </a:t>
            </a:r>
            <a:r>
              <a:rPr lang="cs-CZ"/>
              <a:t>km koleje </a:t>
            </a:r>
            <a:r>
              <a:rPr lang="cs-CZ" dirty="0"/>
              <a:t>(zohlední ETCS na železničních stanicích)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/>
              <a:t>do položky B14 DDTS ŽDC bylo doplněno provázání a změnilo se referenční množství v metodické části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/>
              <a:t>byly upraveny názvy položek žel. spodku F01 až F04 u upraveno jejich provázání (soulad s SŽ S4)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/>
              <a:t>byla změněna položka M12 </a:t>
            </a:r>
            <a:r>
              <a:rPr lang="cs-CZ" dirty="0" err="1"/>
              <a:t>Kabelovody</a:t>
            </a:r>
            <a:r>
              <a:rPr lang="cs-CZ" dirty="0"/>
              <a:t>, nově se počítá na délky segmentů </a:t>
            </a:r>
            <a:r>
              <a:rPr lang="cs-CZ" dirty="0" err="1"/>
              <a:t>kabelovodu</a:t>
            </a:r>
            <a:endParaRPr lang="cs-CZ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70D6ECD4-1AC4-BE70-B44A-735B5BF759F4}"/>
              </a:ext>
            </a:extLst>
          </p:cNvPr>
          <p:cNvSpPr txBox="1"/>
          <p:nvPr/>
        </p:nvSpPr>
        <p:spPr>
          <a:xfrm>
            <a:off x="889283" y="665461"/>
            <a:ext cx="10175676" cy="5786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cs-CZ" sz="2400" b="1" dirty="0"/>
              <a:t>Změny v databázi SPOŽES:</a:t>
            </a:r>
            <a:endParaRPr lang="cs-CZ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93369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1EB23A-994E-4F42-4F01-05D849F21B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507625-AF8A-02C8-6E06-F9AEF47336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078" y="-117445"/>
            <a:ext cx="11029616" cy="629174"/>
          </a:xfrm>
        </p:spPr>
        <p:txBody>
          <a:bodyPr rtlCol="0">
            <a:normAutofit/>
          </a:bodyPr>
          <a:lstStyle/>
          <a:p>
            <a:r>
              <a:rPr lang="cs-CZ" sz="2800" dirty="0">
                <a:effectLst/>
              </a:rPr>
              <a:t>aktualizace CDDS 2024 – CÚ25</a:t>
            </a:r>
            <a:endParaRPr lang="cs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F9F94E10-4500-80B2-1ED9-D5D059036B70}"/>
              </a:ext>
            </a:extLst>
          </p:cNvPr>
          <p:cNvSpPr txBox="1"/>
          <p:nvPr/>
        </p:nvSpPr>
        <p:spPr>
          <a:xfrm>
            <a:off x="1217018" y="618936"/>
            <a:ext cx="10175676" cy="4271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cs-CZ" sz="2400" b="1" dirty="0"/>
              <a:t>Navýšení proti CÚ 2024</a:t>
            </a:r>
          </a:p>
          <a:p>
            <a:pPr marL="342900" indent="-342900">
              <a:lnSpc>
                <a:spcPct val="107000"/>
              </a:lnSpc>
              <a:buFont typeface="+mj-lt"/>
              <a:buAutoNum type="arabicParenR"/>
            </a:pPr>
            <a:r>
              <a:rPr lang="cs-CZ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OTSKP</a:t>
            </a:r>
            <a:r>
              <a:rPr lang="cs-CZ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navýšení prověřeno pomocí přepočtu CÚ položkových rozpočtů dvou akcí: </a:t>
            </a:r>
          </a:p>
          <a:p>
            <a:pPr>
              <a:lnSpc>
                <a:spcPct val="107000"/>
              </a:lnSpc>
              <a:tabLst>
                <a:tab pos="358775" algn="l"/>
              </a:tabLst>
            </a:pPr>
            <a:r>
              <a:rPr lang="cs-CZ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Rozsah změny:  </a:t>
            </a:r>
            <a:r>
              <a:rPr lang="cs-CZ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+ 2,06 % až </a:t>
            </a:r>
            <a:r>
              <a:rPr lang="pl-PL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+2,43 % </a:t>
            </a:r>
            <a:r>
              <a:rPr lang="pl-PL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(v obd. 23/24 bylo +6,1%)</a:t>
            </a:r>
            <a:endParaRPr lang="cs-CZ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arenR"/>
            </a:pPr>
            <a:r>
              <a:rPr lang="cs-CZ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ŽS DPS</a:t>
            </a:r>
            <a:r>
              <a:rPr lang="cs-CZ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aktualizace cen byla provedena prostřednictvím provázání s databází OTSKP 2025, navýšení cen ŽS D</a:t>
            </a:r>
            <a:r>
              <a:rPr lang="cs-CZ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PS</a:t>
            </a:r>
            <a:r>
              <a:rPr lang="cs-CZ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tak kopíruje změnu cen OTSKP. Průměrná změna ceny položky je </a:t>
            </a:r>
            <a:r>
              <a:rPr lang="cs-CZ" sz="18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+2,74 %</a:t>
            </a:r>
            <a:r>
              <a:rPr lang="cs-CZ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arenR"/>
            </a:pPr>
            <a:r>
              <a:rPr lang="cs-CZ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SPOŽES</a:t>
            </a:r>
            <a:r>
              <a:rPr lang="cs-CZ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aktualizace cen byla provedena prostřednictvím provázání s databází ŽS DPS, až na výjimky navýšení cen SPOŽES kopíruje změnu cen ŽS DPS. Výjimkou je: </a:t>
            </a:r>
            <a:r>
              <a:rPr lang="cs-CZ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B03 (Rozhlas), B06 (Kamery), F05 (Odtěžení </a:t>
            </a:r>
            <a:r>
              <a:rPr lang="cs-CZ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žel.spodku</a:t>
            </a:r>
            <a:r>
              <a:rPr lang="cs-CZ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), M09 (Oplocení) </a:t>
            </a:r>
          </a:p>
          <a:p>
            <a:pPr marL="357188" lvl="1">
              <a:lnSpc>
                <a:spcPct val="107000"/>
              </a:lnSpc>
            </a:pPr>
            <a:r>
              <a:rPr lang="cs-CZ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Průměrná změna ceny položky SPOŽES je </a:t>
            </a:r>
            <a:r>
              <a:rPr lang="cs-CZ" sz="18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+1,91 % </a:t>
            </a:r>
            <a:r>
              <a:rPr lang="cs-CZ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(průměr ze všech položek).</a:t>
            </a:r>
          </a:p>
          <a:p>
            <a:pPr marL="357188" lvl="1">
              <a:lnSpc>
                <a:spcPct val="107000"/>
              </a:lnSpc>
            </a:pPr>
            <a:endParaRPr lang="cs-CZ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</a:pPr>
            <a:r>
              <a:rPr lang="cs-CZ" b="1" dirty="0"/>
              <a:t>P</a:t>
            </a:r>
            <a:r>
              <a:rPr lang="cs-CZ" sz="1800" b="1" dirty="0"/>
              <a:t>orovnání na konkrétní stavbě:</a:t>
            </a:r>
            <a:endParaRPr lang="cs-CZ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arenR"/>
            </a:pPr>
            <a:endParaRPr lang="cs-CZ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cs-CZ" b="1" dirty="0">
              <a:solidFill>
                <a:srgbClr val="FF0000"/>
              </a:solidFill>
            </a:endParaRPr>
          </a:p>
        </p:txBody>
      </p:sp>
      <p:graphicFrame>
        <p:nvGraphicFramePr>
          <p:cNvPr id="6" name="Tabulka 5">
            <a:extLst>
              <a:ext uri="{FF2B5EF4-FFF2-40B4-BE49-F238E27FC236}">
                <a16:creationId xmlns:a16="http://schemas.microsoft.com/office/drawing/2014/main" id="{5A680E4F-A11C-AF4B-8752-6323665AF4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3956278"/>
              </p:ext>
            </p:extLst>
          </p:nvPr>
        </p:nvGraphicFramePr>
        <p:xfrm>
          <a:off x="1639218" y="4318502"/>
          <a:ext cx="7673009" cy="1383608"/>
        </p:xfrm>
        <a:graphic>
          <a:graphicData uri="http://schemas.openxmlformats.org/drawingml/2006/table">
            <a:tbl>
              <a:tblPr>
                <a:tableStyleId>{0505E3EF-67EA-436B-97B2-0124C06EBD24}</a:tableStyleId>
              </a:tblPr>
              <a:tblGrid>
                <a:gridCol w="3159474">
                  <a:extLst>
                    <a:ext uri="{9D8B030D-6E8A-4147-A177-3AD203B41FA5}">
                      <a16:colId xmlns:a16="http://schemas.microsoft.com/office/drawing/2014/main" val="3436779564"/>
                    </a:ext>
                  </a:extLst>
                </a:gridCol>
                <a:gridCol w="902707">
                  <a:extLst>
                    <a:ext uri="{9D8B030D-6E8A-4147-A177-3AD203B41FA5}">
                      <a16:colId xmlns:a16="http://schemas.microsoft.com/office/drawing/2014/main" val="2158318762"/>
                    </a:ext>
                  </a:extLst>
                </a:gridCol>
                <a:gridCol w="802406">
                  <a:extLst>
                    <a:ext uri="{9D8B030D-6E8A-4147-A177-3AD203B41FA5}">
                      <a16:colId xmlns:a16="http://schemas.microsoft.com/office/drawing/2014/main" val="2989862615"/>
                    </a:ext>
                  </a:extLst>
                </a:gridCol>
                <a:gridCol w="802406">
                  <a:extLst>
                    <a:ext uri="{9D8B030D-6E8A-4147-A177-3AD203B41FA5}">
                      <a16:colId xmlns:a16="http://schemas.microsoft.com/office/drawing/2014/main" val="2569420784"/>
                    </a:ext>
                  </a:extLst>
                </a:gridCol>
                <a:gridCol w="1003008">
                  <a:extLst>
                    <a:ext uri="{9D8B030D-6E8A-4147-A177-3AD203B41FA5}">
                      <a16:colId xmlns:a16="http://schemas.microsoft.com/office/drawing/2014/main" val="3099930302"/>
                    </a:ext>
                  </a:extLst>
                </a:gridCol>
                <a:gridCol w="1003008">
                  <a:extLst>
                    <a:ext uri="{9D8B030D-6E8A-4147-A177-3AD203B41FA5}">
                      <a16:colId xmlns:a16="http://schemas.microsoft.com/office/drawing/2014/main" val="3793332064"/>
                    </a:ext>
                  </a:extLst>
                </a:gridCol>
              </a:tblGrid>
              <a:tr h="362529"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pt-BR" sz="10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Cena celkem v mil. Kč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10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Meziroční rozdíl v %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7288576"/>
                  </a:ext>
                </a:extLst>
              </a:tr>
              <a:tr h="229079"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Druh nákladu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1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2023</a:t>
                      </a:r>
                      <a:endParaRPr lang="cs-CZ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2024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2025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2023-2024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2024-2025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9613517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CIN bez rizik/přirážek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   65 997 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 71 667 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 73 392 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8,59%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2,41%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56857632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CIN vč. rizik/přirážek 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lvl="0" indent="-457200" algn="l" fontAlgn="ctr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   72 615 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 78 922 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 79 400 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8,69%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0,61%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722293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31885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8E443B-C8A8-246B-E831-125F8F9874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2E46ED-BF9A-48AD-1695-608B29529B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078" y="-117445"/>
            <a:ext cx="11029616" cy="629174"/>
          </a:xfrm>
        </p:spPr>
        <p:txBody>
          <a:bodyPr rtlCol="0">
            <a:normAutofit/>
          </a:bodyPr>
          <a:lstStyle/>
          <a:p>
            <a:r>
              <a:rPr lang="cs-CZ" sz="2800" dirty="0">
                <a:effectLst/>
              </a:rPr>
              <a:t>aktualizace CDDS 2024 – CÚ25</a:t>
            </a:r>
            <a:endParaRPr lang="cs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45AB3C54-F0B0-E631-FC6A-CF6E3757F93D}"/>
              </a:ext>
            </a:extLst>
          </p:cNvPr>
          <p:cNvSpPr txBox="1"/>
          <p:nvPr/>
        </p:nvSpPr>
        <p:spPr>
          <a:xfrm>
            <a:off x="790048" y="2692644"/>
            <a:ext cx="10175676" cy="1472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cs-CZ" sz="4400" b="1" dirty="0"/>
              <a:t>DĚKUJI ZA POZORNOST</a:t>
            </a:r>
            <a:endParaRPr lang="cs-CZ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cs-CZ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98884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562972-3449-42D1-8185-B4BEFD52A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913" y="718433"/>
            <a:ext cx="11029616" cy="5113798"/>
          </a:xfrm>
        </p:spPr>
        <p:txBody>
          <a:bodyPr rtlCol="0" anchor="ctr">
            <a:noAutofit/>
          </a:bodyPr>
          <a:lstStyle/>
          <a:p>
            <a:pPr algn="ctr"/>
            <a:r>
              <a:rPr lang="cs-CZ" sz="3200" dirty="0">
                <a:effectLst/>
              </a:rPr>
              <a:t>OTSKP 2025</a:t>
            </a:r>
            <a:br>
              <a:rPr lang="cs-CZ" sz="3200" dirty="0">
                <a:effectLst/>
              </a:rPr>
            </a:br>
            <a:r>
              <a:rPr lang="cs-CZ" sz="3200" dirty="0">
                <a:effectLst/>
              </a:rPr>
              <a:t>Železniční část</a:t>
            </a:r>
            <a:endParaRPr lang="cs" sz="1600" dirty="0"/>
          </a:p>
        </p:txBody>
      </p:sp>
    </p:spTree>
    <p:extLst>
      <p:ext uri="{BB962C8B-B14F-4D97-AF65-F5344CB8AC3E}">
        <p14:creationId xmlns:p14="http://schemas.microsoft.com/office/powerpoint/2010/main" val="2226212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562972-3449-42D1-8185-B4BEFD52A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078" y="-117445"/>
            <a:ext cx="11029616" cy="629174"/>
          </a:xfrm>
        </p:spPr>
        <p:txBody>
          <a:bodyPr rtlCol="0">
            <a:normAutofit/>
          </a:bodyPr>
          <a:lstStyle/>
          <a:p>
            <a:r>
              <a:rPr lang="cs-CZ" sz="2800" dirty="0">
                <a:effectLst/>
              </a:rPr>
              <a:t>aktualizace CDDS 2024 – CÚ25</a:t>
            </a:r>
            <a:endParaRPr lang="cs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BC40411B-97C2-D303-F364-24A3D6B51578}"/>
              </a:ext>
            </a:extLst>
          </p:cNvPr>
          <p:cNvSpPr txBox="1"/>
          <p:nvPr/>
        </p:nvSpPr>
        <p:spPr>
          <a:xfrm>
            <a:off x="889282" y="1564509"/>
            <a:ext cx="11180797" cy="54430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/>
              <a:t>byl vypuštěn celý oddíl 05 Materiál železničního svršku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/>
              <a:t>u položek bezstykové koleje byly upraveny TS, bylo zrušeno rozdělení na dlouhé pasy (všechny jsou dlouhé)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/>
              <a:t>změna vykazování tepelně opracovaných kolejnic do příplatkové položky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/>
              <a:t>celkem v železničním svršku zrušeno 28 položek, 2 položky nové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/>
              <a:t>byly zrušeny položky válečkových stoliček a žlab. pražců (12 pol.)– nově jsou součástí položek výhybek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/>
              <a:t>aktualizována část DDTS dle zkušeností s OTSKP a doplnění nových systémů – zrušeno 19 pol., 23 nových pol.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/>
              <a:t>změna názvů položek </a:t>
            </a:r>
            <a:r>
              <a:rPr lang="cs-CZ" dirty="0" err="1"/>
              <a:t>kabelovodů</a:t>
            </a:r>
            <a:endParaRPr lang="cs-CZ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/>
              <a:t>nová položka dynamického zarážedla s hydraulickým nárazníkem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/>
              <a:t>v metodické části doplněno upozornění na použití variant položek pro jednotlivé druhy pražců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/>
              <a:t>Platnost jednotkových cen databáze je přímo uvedena v titulním dokumentu všech databází:</a:t>
            </a:r>
          </a:p>
          <a:p>
            <a:pPr>
              <a:lnSpc>
                <a:spcPct val="150000"/>
              </a:lnSpc>
            </a:pPr>
            <a:r>
              <a:rPr lang="cs-CZ" u="sng" dirty="0">
                <a:solidFill>
                  <a:schemeClr val="accent2">
                    <a:lumMod val="50000"/>
                  </a:schemeClr>
                </a:solidFill>
              </a:rPr>
              <a:t>Cenové databáze pro investiční přípravu staveb (CDDS) 2025 jsou platné ode dne 1. 1. 2025 do 31. 12. 2025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70D6ECD4-1AC4-BE70-B44A-735B5BF759F4}"/>
              </a:ext>
            </a:extLst>
          </p:cNvPr>
          <p:cNvSpPr txBox="1"/>
          <p:nvPr/>
        </p:nvSpPr>
        <p:spPr>
          <a:xfrm>
            <a:off x="889283" y="985889"/>
            <a:ext cx="10175676" cy="5786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cs-CZ" sz="2400" b="1" dirty="0"/>
              <a:t>Změny v databázi OTSKP 2025:</a:t>
            </a:r>
            <a:endParaRPr lang="cs-CZ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015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936C13-ED15-0C37-769C-9C63D28440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164F47-BFD0-5BC8-2725-09AF536F9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913" y="718433"/>
            <a:ext cx="11029616" cy="5113798"/>
          </a:xfrm>
        </p:spPr>
        <p:txBody>
          <a:bodyPr rtlCol="0" anchor="ctr">
            <a:noAutofit/>
          </a:bodyPr>
          <a:lstStyle/>
          <a:p>
            <a:pPr algn="ctr"/>
            <a:r>
              <a:rPr lang="cs-CZ" dirty="0">
                <a:effectLst/>
              </a:rPr>
              <a:t>Sborník pro oceňování železničních staveb ve stupni dokumentace pro povolení stavby 2025</a:t>
            </a:r>
            <a:br>
              <a:rPr lang="cs-CZ" dirty="0">
                <a:effectLst/>
              </a:rPr>
            </a:br>
            <a:br>
              <a:rPr lang="cs-CZ" dirty="0">
                <a:effectLst/>
              </a:rPr>
            </a:br>
            <a:br>
              <a:rPr lang="cs-CZ" dirty="0">
                <a:effectLst/>
              </a:rPr>
            </a:br>
            <a:r>
              <a:rPr lang="cs-CZ" sz="3200" dirty="0">
                <a:effectLst/>
              </a:rPr>
              <a:t>ŽS </a:t>
            </a:r>
            <a:r>
              <a:rPr lang="cs-CZ" sz="3200" dirty="0" err="1"/>
              <a:t>dps</a:t>
            </a:r>
            <a:r>
              <a:rPr lang="cs-CZ" sz="3200" dirty="0">
                <a:effectLst/>
              </a:rPr>
              <a:t> 2025</a:t>
            </a:r>
            <a:endParaRPr lang="cs" sz="1600" dirty="0"/>
          </a:p>
        </p:txBody>
      </p:sp>
    </p:spTree>
    <p:extLst>
      <p:ext uri="{BB962C8B-B14F-4D97-AF65-F5344CB8AC3E}">
        <p14:creationId xmlns:p14="http://schemas.microsoft.com/office/powerpoint/2010/main" val="1128654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562972-3449-42D1-8185-B4BEFD52A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913" y="718433"/>
            <a:ext cx="11029616" cy="769441"/>
          </a:xfrm>
        </p:spPr>
        <p:txBody>
          <a:bodyPr rtlCol="0" anchor="ctr">
            <a:noAutofit/>
          </a:bodyPr>
          <a:lstStyle/>
          <a:p>
            <a:r>
              <a:rPr lang="cs-CZ" sz="2800" dirty="0">
                <a:effectLst/>
              </a:rPr>
              <a:t>ŽS </a:t>
            </a:r>
            <a:r>
              <a:rPr lang="cs-CZ" dirty="0" err="1"/>
              <a:t>dps</a:t>
            </a:r>
            <a:r>
              <a:rPr lang="cs-CZ" sz="2800" dirty="0">
                <a:effectLst/>
              </a:rPr>
              <a:t>: </a:t>
            </a:r>
            <a:r>
              <a:rPr lang="cs-CZ" sz="1600" dirty="0">
                <a:effectLst/>
              </a:rPr>
              <a:t>Sborník pro oceňování železničních staveb ve stupni dokumentace pro povolení stavby</a:t>
            </a:r>
            <a:endParaRPr lang="cs" sz="1600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167DB841-0973-668D-72BA-C8AB0DB0E84C}"/>
              </a:ext>
            </a:extLst>
          </p:cNvPr>
          <p:cNvSpPr txBox="1"/>
          <p:nvPr/>
        </p:nvSpPr>
        <p:spPr>
          <a:xfrm>
            <a:off x="637206" y="1487874"/>
            <a:ext cx="10733030" cy="4970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použití pro propočty investiční náročnosti ve stupni dokumentace pro povolení stavby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databáze ZS DPS bude používána i pro projekty stupně DUSL nebo DUSP (283/2021 Sb.)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obsahuje základní rozpočtové náklady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struktura členění položek třídníku byla navázána na pravidla členění dokumentace (s výjimkou D.0)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stupeň agregace odpovídá cca 5-ti </a:t>
            </a:r>
            <a:r>
              <a:rPr lang="cs-CZ" dirty="0" err="1"/>
              <a:t>místnému</a:t>
            </a:r>
            <a:r>
              <a:rPr lang="cs-CZ" dirty="0"/>
              <a:t> kódu položek OTSKP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cenotvorba položek ŽS DPS vychází z OTSKP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snaha o maximální sjednocení položek s databází DSP SPK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náplň položek definována technickou specifikací u každé položky a provázáním do OTSKP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Rizika se k cenám nepřipočítávají (měla by být zohledněna v technickém řešení)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možnost přípočtu VRN, dle nové metodiky zvýšených VRN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obsah Sborníku: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průvodní a metodická část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soubor položek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provázání</a:t>
            </a:r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8A8453B0-4D7F-7EAF-AF1C-679A6650A9AD}"/>
              </a:ext>
            </a:extLst>
          </p:cNvPr>
          <p:cNvSpPr txBox="1">
            <a:spLocks/>
          </p:cNvSpPr>
          <p:nvPr/>
        </p:nvSpPr>
        <p:spPr>
          <a:xfrm>
            <a:off x="363078" y="-117445"/>
            <a:ext cx="11029616" cy="62917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0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cs-CZ" dirty="0"/>
              <a:t>aktualizace </a:t>
            </a:r>
            <a:r>
              <a:rPr lang="cs-CZ" sz="2800" dirty="0">
                <a:effectLst/>
              </a:rPr>
              <a:t>CDDS 2024 – CÚ25</a:t>
            </a:r>
            <a:endParaRPr lang="cs" dirty="0"/>
          </a:p>
        </p:txBody>
      </p:sp>
    </p:spTree>
    <p:extLst>
      <p:ext uri="{BB962C8B-B14F-4D97-AF65-F5344CB8AC3E}">
        <p14:creationId xmlns:p14="http://schemas.microsoft.com/office/powerpoint/2010/main" val="3857528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562972-3449-42D1-8185-B4BEFD52A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913" y="788566"/>
            <a:ext cx="11029616" cy="629174"/>
          </a:xfrm>
        </p:spPr>
        <p:txBody>
          <a:bodyPr rtlCol="0">
            <a:normAutofit/>
          </a:bodyPr>
          <a:lstStyle/>
          <a:p>
            <a:r>
              <a:rPr lang="cs-CZ" sz="2800" dirty="0">
                <a:effectLst/>
              </a:rPr>
              <a:t>ŽS </a:t>
            </a:r>
            <a:r>
              <a:rPr lang="cs-CZ" sz="2800" dirty="0" err="1">
                <a:effectLst/>
              </a:rPr>
              <a:t>Dps</a:t>
            </a:r>
            <a:r>
              <a:rPr lang="cs-CZ" sz="2800" dirty="0">
                <a:effectLst/>
              </a:rPr>
              <a:t>: </a:t>
            </a:r>
            <a:r>
              <a:rPr lang="cs-CZ" dirty="0">
                <a:effectLst/>
              </a:rPr>
              <a:t>Struktura</a:t>
            </a:r>
            <a:endParaRPr lang="cs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12950654-553C-4C14-BA62-97B6E4DDACD4}"/>
              </a:ext>
            </a:extLst>
          </p:cNvPr>
          <p:cNvSpPr txBox="1"/>
          <p:nvPr/>
        </p:nvSpPr>
        <p:spPr>
          <a:xfrm>
            <a:off x="624083" y="1566518"/>
            <a:ext cx="854605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/>
              <a:t>Struktura členění položek třídníku byla navázána na členění projektové dokumentace. </a:t>
            </a:r>
          </a:p>
          <a:p>
            <a:pPr marL="285750" indent="-285750">
              <a:buFontTx/>
              <a:buChar char="-"/>
            </a:pPr>
            <a:endParaRPr lang="cs-CZ" b="1" dirty="0"/>
          </a:p>
          <a:p>
            <a:r>
              <a:rPr lang="cs-CZ" b="1" dirty="0"/>
              <a:t> </a:t>
            </a:r>
          </a:p>
          <a:p>
            <a:endParaRPr lang="cs-CZ" b="1" dirty="0"/>
          </a:p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07AA7778-7F42-4DCF-A07B-C14B7CD04D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080" y="2695507"/>
            <a:ext cx="4752975" cy="1009650"/>
          </a:xfrm>
          <a:prstGeom prst="rect">
            <a:avLst/>
          </a:prstGeom>
        </p:spPr>
      </p:pic>
      <p:pic>
        <p:nvPicPr>
          <p:cNvPr id="10" name="Obrázek 9">
            <a:extLst>
              <a:ext uri="{FF2B5EF4-FFF2-40B4-BE49-F238E27FC236}">
                <a16:creationId xmlns:a16="http://schemas.microsoft.com/office/drawing/2014/main" id="{4FF9F408-5690-44BB-A1F1-D728F630E4F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36835" b="9770"/>
          <a:stretch/>
        </p:blipFill>
        <p:spPr>
          <a:xfrm>
            <a:off x="624080" y="2323273"/>
            <a:ext cx="4752975" cy="22345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6" name="Obrázek 65">
            <a:extLst>
              <a:ext uri="{FF2B5EF4-FFF2-40B4-BE49-F238E27FC236}">
                <a16:creationId xmlns:a16="http://schemas.microsoft.com/office/drawing/2014/main" id="{71AC9476-F565-F9D0-6856-C2129C8B60B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10148" y="2305182"/>
            <a:ext cx="4752975" cy="3124200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BE3308C7-5882-D1B9-4954-F94A579AAC0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4079" y="3814155"/>
            <a:ext cx="4752975" cy="2381250"/>
          </a:xfrm>
          <a:prstGeom prst="rect">
            <a:avLst/>
          </a:prstGeom>
        </p:spPr>
      </p:pic>
      <p:sp>
        <p:nvSpPr>
          <p:cNvPr id="7" name="Nadpis 1">
            <a:extLst>
              <a:ext uri="{FF2B5EF4-FFF2-40B4-BE49-F238E27FC236}">
                <a16:creationId xmlns:a16="http://schemas.microsoft.com/office/drawing/2014/main" id="{6EA09DD2-AF11-D394-C4B2-754B2AD4255A}"/>
              </a:ext>
            </a:extLst>
          </p:cNvPr>
          <p:cNvSpPr txBox="1">
            <a:spLocks/>
          </p:cNvSpPr>
          <p:nvPr/>
        </p:nvSpPr>
        <p:spPr>
          <a:xfrm>
            <a:off x="363078" y="-117445"/>
            <a:ext cx="11029616" cy="62917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0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cs-CZ" dirty="0"/>
              <a:t>aktualizace </a:t>
            </a:r>
            <a:r>
              <a:rPr lang="cs-CZ" sz="2800" dirty="0">
                <a:effectLst/>
              </a:rPr>
              <a:t>CDDS 2024 – CÚ25</a:t>
            </a:r>
            <a:endParaRPr lang="cs" dirty="0"/>
          </a:p>
        </p:txBody>
      </p:sp>
    </p:spTree>
    <p:extLst>
      <p:ext uri="{BB962C8B-B14F-4D97-AF65-F5344CB8AC3E}">
        <p14:creationId xmlns:p14="http://schemas.microsoft.com/office/powerpoint/2010/main" val="41558704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562972-3449-42D1-8185-B4BEFD52A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913" y="718433"/>
            <a:ext cx="11029616" cy="769441"/>
          </a:xfrm>
        </p:spPr>
        <p:txBody>
          <a:bodyPr rtlCol="0" anchor="ctr">
            <a:noAutofit/>
          </a:bodyPr>
          <a:lstStyle/>
          <a:p>
            <a:r>
              <a:rPr lang="cs-CZ" sz="2800" dirty="0">
                <a:effectLst/>
              </a:rPr>
              <a:t>ŽS </a:t>
            </a:r>
            <a:r>
              <a:rPr lang="cs-CZ" sz="2800" dirty="0" err="1">
                <a:effectLst/>
              </a:rPr>
              <a:t>Dps</a:t>
            </a:r>
            <a:r>
              <a:rPr lang="cs-CZ" sz="2800" dirty="0">
                <a:effectLst/>
              </a:rPr>
              <a:t>: míra agregace, popis položek</a:t>
            </a:r>
            <a:endParaRPr lang="cs" sz="1600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12950654-553C-4C14-BA62-97B6E4DDACD4}"/>
              </a:ext>
            </a:extLst>
          </p:cNvPr>
          <p:cNvSpPr txBox="1"/>
          <p:nvPr/>
        </p:nvSpPr>
        <p:spPr>
          <a:xfrm>
            <a:off x="624083" y="1566518"/>
            <a:ext cx="1030551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/>
              <a:t>Třídění položek dle 5-místného kódu OTSKP. Položky agregované přímo úměrně potřebám ve stupni DPS</a:t>
            </a:r>
          </a:p>
          <a:p>
            <a:endParaRPr lang="cs-CZ" b="1" dirty="0"/>
          </a:p>
          <a:p>
            <a:pPr marL="285750" indent="-285750">
              <a:buFontTx/>
              <a:buChar char="-"/>
            </a:pPr>
            <a:endParaRPr lang="cs-CZ" b="1" dirty="0"/>
          </a:p>
          <a:p>
            <a:r>
              <a:rPr lang="cs-CZ" b="1" dirty="0"/>
              <a:t> </a:t>
            </a:r>
          </a:p>
          <a:p>
            <a:endParaRPr lang="cs-CZ" b="1" dirty="0"/>
          </a:p>
          <a:p>
            <a:endParaRPr lang="cs-CZ" dirty="0"/>
          </a:p>
        </p:txBody>
      </p:sp>
      <p:sp>
        <p:nvSpPr>
          <p:cNvPr id="12" name="Nadpis 1">
            <a:extLst>
              <a:ext uri="{FF2B5EF4-FFF2-40B4-BE49-F238E27FC236}">
                <a16:creationId xmlns:a16="http://schemas.microsoft.com/office/drawing/2014/main" id="{ECA3E902-705F-7F65-67A1-0D17C408105E}"/>
              </a:ext>
            </a:extLst>
          </p:cNvPr>
          <p:cNvSpPr txBox="1">
            <a:spLocks/>
          </p:cNvSpPr>
          <p:nvPr/>
        </p:nvSpPr>
        <p:spPr>
          <a:xfrm>
            <a:off x="363078" y="-117445"/>
            <a:ext cx="11029616" cy="62917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0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cs-CZ" dirty="0"/>
              <a:t>aktualizace </a:t>
            </a:r>
            <a:r>
              <a:rPr lang="cs-CZ" sz="2800" dirty="0">
                <a:effectLst/>
              </a:rPr>
              <a:t>CDDS 2024 – CÚ25</a:t>
            </a:r>
            <a:endParaRPr lang="cs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313252D3-09D3-5A10-4B87-BBE86BCDC9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789" y="2124785"/>
            <a:ext cx="10706100" cy="3947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48918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>
            <a:extLst>
              <a:ext uri="{FF2B5EF4-FFF2-40B4-BE49-F238E27FC236}">
                <a16:creationId xmlns:a16="http://schemas.microsoft.com/office/drawing/2014/main" id="{43C1B1FA-35EC-4F25-A4BD-42D204492554}"/>
              </a:ext>
            </a:extLst>
          </p:cNvPr>
          <p:cNvSpPr txBox="1"/>
          <p:nvPr/>
        </p:nvSpPr>
        <p:spPr>
          <a:xfrm>
            <a:off x="488913" y="1417740"/>
            <a:ext cx="9098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Ukázka kalkulace položky ŽS DPS z položek OTSKP</a:t>
            </a:r>
            <a:endParaRPr lang="cs-CZ" dirty="0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3D5C53B6-4BF2-D5AC-04EE-031B17F85C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913" y="788566"/>
            <a:ext cx="11029616" cy="629174"/>
          </a:xfrm>
        </p:spPr>
        <p:txBody>
          <a:bodyPr rtlCol="0">
            <a:normAutofit/>
          </a:bodyPr>
          <a:lstStyle/>
          <a:p>
            <a:r>
              <a:rPr lang="cs-CZ" sz="2800" dirty="0">
                <a:effectLst/>
              </a:rPr>
              <a:t>ŽS </a:t>
            </a:r>
            <a:r>
              <a:rPr lang="cs-CZ" sz="2800" dirty="0" err="1">
                <a:effectLst/>
              </a:rPr>
              <a:t>Dps</a:t>
            </a:r>
            <a:r>
              <a:rPr lang="cs-CZ" sz="2800" dirty="0">
                <a:effectLst/>
              </a:rPr>
              <a:t>: provázání do </a:t>
            </a:r>
            <a:r>
              <a:rPr lang="cs-CZ" sz="2800" dirty="0" err="1">
                <a:effectLst/>
              </a:rPr>
              <a:t>otskp</a:t>
            </a:r>
            <a:endParaRPr lang="cs" dirty="0"/>
          </a:p>
        </p:txBody>
      </p:sp>
      <p:sp>
        <p:nvSpPr>
          <p:cNvPr id="410" name="Nadpis 1">
            <a:extLst>
              <a:ext uri="{FF2B5EF4-FFF2-40B4-BE49-F238E27FC236}">
                <a16:creationId xmlns:a16="http://schemas.microsoft.com/office/drawing/2014/main" id="{3D9A182C-C5FF-D52E-3257-BD01B95636F0}"/>
              </a:ext>
            </a:extLst>
          </p:cNvPr>
          <p:cNvSpPr txBox="1">
            <a:spLocks/>
          </p:cNvSpPr>
          <p:nvPr/>
        </p:nvSpPr>
        <p:spPr>
          <a:xfrm>
            <a:off x="363078" y="-117445"/>
            <a:ext cx="11029616" cy="62917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0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cs-CZ" dirty="0"/>
              <a:t>aktualizace </a:t>
            </a:r>
            <a:r>
              <a:rPr lang="cs-CZ" sz="2800" dirty="0">
                <a:effectLst/>
              </a:rPr>
              <a:t>CDDS 2024 – CÚ25</a:t>
            </a:r>
            <a:endParaRPr lang="cs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9362DE8-7BAA-1BAE-3C3F-1E77BFBC0A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913" y="1843943"/>
            <a:ext cx="10843260" cy="1775460"/>
          </a:xfrm>
          <a:prstGeom prst="rect">
            <a:avLst/>
          </a:prstGeom>
        </p:spPr>
      </p:pic>
      <p:pic>
        <p:nvPicPr>
          <p:cNvPr id="10" name="Obrázek 9">
            <a:extLst>
              <a:ext uri="{FF2B5EF4-FFF2-40B4-BE49-F238E27FC236}">
                <a16:creationId xmlns:a16="http://schemas.microsoft.com/office/drawing/2014/main" id="{895924F0-6E96-ACF5-87FF-0A9D3A0736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256" y="4433197"/>
            <a:ext cx="10843260" cy="1051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99036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562972-3449-42D1-8185-B4BEFD52A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913" y="788566"/>
            <a:ext cx="11029616" cy="629174"/>
          </a:xfrm>
        </p:spPr>
        <p:txBody>
          <a:bodyPr rtlCol="0">
            <a:normAutofit/>
          </a:bodyPr>
          <a:lstStyle/>
          <a:p>
            <a:r>
              <a:rPr lang="cs-CZ" sz="2800" dirty="0">
                <a:effectLst/>
              </a:rPr>
              <a:t>ŽS </a:t>
            </a:r>
            <a:r>
              <a:rPr lang="cs-CZ" sz="2800" dirty="0" err="1">
                <a:effectLst/>
              </a:rPr>
              <a:t>Dps</a:t>
            </a:r>
            <a:r>
              <a:rPr lang="cs-CZ" sz="2800" dirty="0">
                <a:effectLst/>
              </a:rPr>
              <a:t>: navázání na </a:t>
            </a:r>
            <a:r>
              <a:rPr lang="cs-CZ" sz="2800" dirty="0" err="1">
                <a:effectLst/>
              </a:rPr>
              <a:t>dsp</a:t>
            </a:r>
            <a:r>
              <a:rPr lang="cs-CZ" sz="2800" dirty="0">
                <a:effectLst/>
              </a:rPr>
              <a:t> </a:t>
            </a:r>
            <a:r>
              <a:rPr lang="cs-CZ" sz="2800" dirty="0" err="1">
                <a:effectLst/>
              </a:rPr>
              <a:t>spk</a:t>
            </a:r>
            <a:r>
              <a:rPr lang="cs-CZ" sz="2800" dirty="0">
                <a:effectLst/>
              </a:rPr>
              <a:t> a jiné databáze</a:t>
            </a:r>
            <a:endParaRPr lang="cs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12950654-553C-4C14-BA62-97B6E4DDACD4}"/>
              </a:ext>
            </a:extLst>
          </p:cNvPr>
          <p:cNvSpPr txBox="1"/>
          <p:nvPr/>
        </p:nvSpPr>
        <p:spPr>
          <a:xfrm>
            <a:off x="624083" y="1566518"/>
            <a:ext cx="7680308" cy="23698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/>
              <a:t>Maximální snaha o sjednocení položek s databází DSP SPK</a:t>
            </a:r>
            <a:r>
              <a:rPr lang="cs-CZ" dirty="0"/>
              <a:t>, týká se zejména: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1600" dirty="0"/>
              <a:t>D.2.1.4	Mosty, propustky, lávky, zdi a krakorce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1600" dirty="0"/>
              <a:t>D.2.1.6	Potrubní vedení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1600" dirty="0"/>
              <a:t>D.2.1.8	Pozemní komunikace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1600" dirty="0"/>
              <a:t>D.2.1.10	Protihlukové objekty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1600" dirty="0"/>
              <a:t>D.2.2.6	Drobná architektura a oplocení – položky pro oplocení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1600" dirty="0"/>
              <a:t>D.2.4.1	Příprava území, kácení, rekultivace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1600" dirty="0"/>
              <a:t>D.2.4.2	Náhradní výsadba, sadové úpravy</a:t>
            </a:r>
            <a:endParaRPr lang="cs-CZ" dirty="0"/>
          </a:p>
          <a:p>
            <a:endParaRPr lang="cs-CZ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8B6A2765-1656-4667-8C07-8EF24DD80DA3}"/>
              </a:ext>
            </a:extLst>
          </p:cNvPr>
          <p:cNvSpPr txBox="1"/>
          <p:nvPr/>
        </p:nvSpPr>
        <p:spPr>
          <a:xfrm>
            <a:off x="624083" y="3807312"/>
            <a:ext cx="1050111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Obory, kde zůstává potřeba individuální kalkulace</a:t>
            </a:r>
            <a:r>
              <a:rPr lang="cs-CZ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1600" dirty="0"/>
              <a:t>D.2.1.5	Ostatní inženýrské objekty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1600" dirty="0"/>
              <a:t>D.2.2.6	Drobná architektura a oplocení – část drobná architektura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1600" dirty="0"/>
              <a:t>D.2.4.3	Zabezpečení veřejných zájmů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681AB8E5-8656-4F05-B803-7929D20DE22A}"/>
              </a:ext>
            </a:extLst>
          </p:cNvPr>
          <p:cNvSpPr txBox="1"/>
          <p:nvPr/>
        </p:nvSpPr>
        <p:spPr>
          <a:xfrm>
            <a:off x="624083" y="5255590"/>
            <a:ext cx="10501118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Obory, kde je odkazováno na jiné databáze pro projekty ve stupni DÚR</a:t>
            </a:r>
            <a:r>
              <a:rPr lang="cs-CZ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1600" dirty="0"/>
              <a:t>D.2.2.1	Pozemní stavební objekty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1600" dirty="0"/>
              <a:t>D.2.3.2	Napájecí stanice (měnírna, trakční transformovna) - stavební část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1600" dirty="0"/>
              <a:t>D.2.3.3	Spínací stanice - stavební část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cs-CZ" sz="1600" dirty="0"/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C7DCB949-BF26-F8A3-8D5F-22795779E4C8}"/>
              </a:ext>
            </a:extLst>
          </p:cNvPr>
          <p:cNvSpPr txBox="1">
            <a:spLocks/>
          </p:cNvSpPr>
          <p:nvPr/>
        </p:nvSpPr>
        <p:spPr>
          <a:xfrm>
            <a:off x="363078" y="-117445"/>
            <a:ext cx="11029616" cy="62917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0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cs-CZ" dirty="0"/>
              <a:t>aktualizace </a:t>
            </a:r>
            <a:r>
              <a:rPr lang="cs-CZ" sz="2800" dirty="0">
                <a:effectLst/>
              </a:rPr>
              <a:t>CDDS 2024 – CÚ25</a:t>
            </a:r>
            <a:endParaRPr lang="cs" dirty="0"/>
          </a:p>
        </p:txBody>
      </p:sp>
    </p:spTree>
    <p:extLst>
      <p:ext uri="{BB962C8B-B14F-4D97-AF65-F5344CB8AC3E}">
        <p14:creationId xmlns:p14="http://schemas.microsoft.com/office/powerpoint/2010/main" val="2268939829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Dividend">
      <a:majorFont>
        <a:latin typeface="Franklin Gothic Demi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1798698_TF33552983" id="{76B99DA1-8F4B-4CDD-AF17-E230D0ABAD07}" vid="{3FF160E1-38F3-4E00-BD3B-0B3A46B66420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{1299BC5B-9ADB-4302-A0E2-793110C19777}tf33552983_win32</Template>
  <TotalTime>2655</TotalTime>
  <Words>1602</Words>
  <Application>Microsoft Office PowerPoint</Application>
  <PresentationFormat>Širokoúhlá obrazovka</PresentationFormat>
  <Paragraphs>168</Paragraphs>
  <Slides>18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4" baseType="lpstr">
      <vt:lpstr>Arial</vt:lpstr>
      <vt:lpstr>Calibri</vt:lpstr>
      <vt:lpstr>Franklin Gothic Book</vt:lpstr>
      <vt:lpstr>Franklin Gothic Demi</vt:lpstr>
      <vt:lpstr>Wingdings 2</vt:lpstr>
      <vt:lpstr>DividendVTI</vt:lpstr>
      <vt:lpstr>CENOVÉ DATABÁZE DOPRAVNÍCH STAVEB – CDDS aktualizace CÚ25 – železniční část</vt:lpstr>
      <vt:lpstr>OTSKP 2025 Železniční část</vt:lpstr>
      <vt:lpstr>aktualizace CDDS 2024 – CÚ25</vt:lpstr>
      <vt:lpstr>Sborník pro oceňování železničních staveb ve stupni dokumentace pro povolení stavby 2025   ŽS dps 2025</vt:lpstr>
      <vt:lpstr>ŽS dps: Sborník pro oceňování železničních staveb ve stupni dokumentace pro povolení stavby</vt:lpstr>
      <vt:lpstr>ŽS Dps: Struktura</vt:lpstr>
      <vt:lpstr>ŽS Dps: míra agregace, popis položek</vt:lpstr>
      <vt:lpstr>ŽS Dps: provázání do otskp</vt:lpstr>
      <vt:lpstr>ŽS Dps: navázání na dsp spk a jiné databáze</vt:lpstr>
      <vt:lpstr>aktualizace CDDS 2024 – CÚ25</vt:lpstr>
      <vt:lpstr>Sborník pro oceňování železničních staveb  ve stupni studie 2025   SPOŽES 2025</vt:lpstr>
      <vt:lpstr>SPOŽES : Sborník pro oceňování železničních staveb ve stupni studie</vt:lpstr>
      <vt:lpstr>SPOŽES: informace k náplni položek</vt:lpstr>
      <vt:lpstr>SPOŽES: ÚPRAVA CEN POLOŽEK SPOŽES A NOVÉ POLOŽKY</vt:lpstr>
      <vt:lpstr>SPOŽES: PŘÍLOHA přirážek</vt:lpstr>
      <vt:lpstr>aktualizace CDDS 2024 – CÚ25</vt:lpstr>
      <vt:lpstr>aktualizace CDDS 2024 – CÚ25</vt:lpstr>
      <vt:lpstr>aktualizace CDDS 2024 – CÚ25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CENOVÉ DATABÁZE DOPRAVNÍC STAVEB – CDDS aktualizace 2022</dc:title>
  <dc:creator>Benč František</dc:creator>
  <cp:lastModifiedBy>Vodička Jan Ing.</cp:lastModifiedBy>
  <cp:revision>43</cp:revision>
  <cp:lastPrinted>2022-10-31T21:38:29Z</cp:lastPrinted>
  <dcterms:created xsi:type="dcterms:W3CDTF">2021-12-10T07:13:11Z</dcterms:created>
  <dcterms:modified xsi:type="dcterms:W3CDTF">2025-05-23T08:54:40Z</dcterms:modified>
</cp:coreProperties>
</file>