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8" r:id="rId3"/>
    <p:sldId id="371" r:id="rId4"/>
    <p:sldId id="389" r:id="rId5"/>
    <p:sldId id="391" r:id="rId6"/>
    <p:sldId id="299" r:id="rId7"/>
    <p:sldId id="392" r:id="rId8"/>
    <p:sldId id="383" r:id="rId9"/>
    <p:sldId id="302" r:id="rId10"/>
    <p:sldId id="390" r:id="rId11"/>
    <p:sldId id="295" r:id="rId12"/>
    <p:sldId id="382" r:id="rId13"/>
    <p:sldId id="360" r:id="rId14"/>
    <p:sldId id="387" r:id="rId15"/>
    <p:sldId id="388" r:id="rId16"/>
    <p:sldId id="362" r:id="rId17"/>
    <p:sldId id="393" r:id="rId18"/>
    <p:sldId id="395" r:id="rId19"/>
    <p:sldId id="394" r:id="rId20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7DCA4C-7825-44A0-B31A-4BAD6120D580}" type="datetime1">
              <a:rPr lang="cs-CZ" smtClean="0"/>
              <a:t>26.05.2025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CCFE8D-08E6-40AC-BF4B-494C67BC535C}" type="datetime1">
              <a:rPr lang="cs-CZ" smtClean="0"/>
              <a:t>26.05.2025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Hmoty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Materiál zastoupený v kalkulaci je významný (hlavní, nosný) materiál buďto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přímý (tzn. přímo zabudovaný v konstrukci, např. beton) nebo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obrátkový (tzn. materiál nutný k realizaci, který je použitelný opakovaně, např. bednění).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Pomocné materiály jsou zahrnuty ve složce Ostatní. Režijní materiály jsou zahrnuty ve výrobní režii.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Cena kalkulovaného materiálu se skládá ze dvou složek: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nákupní cena (zjištěná u 3 dodavatelů) a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na dopravu materiálu na staveniště (tzv. pořizovací přirážka).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Zjištěná nákupní cena může být snížena o množstevní rabat, který je pro daný typ materiálu běžně poskytován velkým odběratelům.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Mzdy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Sazby mezd odpovídají svou hodnotou tzv. superhrubé mzdě. To znamená, že se jedná o hodinovou sazbu hrubé mzdy navýšenou o náklady na sociální a zdravotní pojištění placené zaměstnavatelem (aktuálně ve výši 33,8% z hrubé mzdy). Jednotlivé tarify vycházejí z šetření ISPV pro danou profesi a zohledňují predikci vývoje mezd pro období platnosti cen OTSKP.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Stroje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Byla sjednocena metodika pro stanovení sazby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strojohodin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stroje na silničních a železničních stavbách. Nově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strojohodina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obsahuje jak náklady na vlastní práci stroje, tak i náklady na základní obsluhu stroje, např. řidiče. Tvoří-li nezbytnou posádku stroje více pracovníků, je součástí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strojohodiny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celá posádka, např. 3 lidé u finišeru živičných směsí.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Ostatní náklady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 náklady jinde nevyjádřené, drobný pomocný materiál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zohledňující běžné základní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vedlejší náklady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je např. zařízení staveniště,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vnitrostaveništní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doprava,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ztížené podmínky související s umístěním stavby, provozní a dopravní omezení,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vytyčovací práce, vypracování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realizační dokumentace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BOZP a další nutné náklady spojené s provedením stavby.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1CCFE8D-08E6-40AC-BF4B-494C67BC535C}" type="datetime1">
              <a:rPr lang="cs-CZ" smtClean="0"/>
              <a:t>26.05.2025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C4697-A511-4167-98D5-E240268A2670}" type="datetime1">
              <a:rPr lang="cs-CZ" smtClean="0"/>
              <a:t>26.05.2025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2422F-D08F-49D0-98CD-DC7D2F2607DE}" type="datetime1">
              <a:rPr lang="cs-CZ" smtClean="0"/>
              <a:t>26.05.2025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2C44F-B7A3-4350-988C-CFC166A0AA82}" type="datetime1">
              <a:rPr lang="cs-CZ" smtClean="0"/>
              <a:t>26.05.2025</a:t>
            </a:fld>
            <a:endParaRPr lang="en-US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5B38F-3440-48E9-8BA6-B9B0E297B628}" type="datetime1">
              <a:rPr lang="cs-CZ" smtClean="0"/>
              <a:t>26.05.2025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B43DD-355E-4ACB-AF6B-F0A0D93B1FF7}" type="datetime1">
              <a:rPr lang="cs-CZ" smtClean="0"/>
              <a:t>26.05.2025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DC0DA-1C84-4CFB-A589-758D033EC754}" type="datetime1">
              <a:rPr lang="cs-CZ" smtClean="0"/>
              <a:t>26.05.2025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8CB40-5E53-430A-BC80-66A7330A3E11}" type="datetime1">
              <a:rPr lang="cs-CZ" smtClean="0"/>
              <a:t>26.05.2025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030092-A1C2-46B4-B050-3676FFA9CD44}" type="datetime1">
              <a:rPr lang="cs-CZ" smtClean="0"/>
              <a:t>26.05.2025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D7C02-7CC9-44AF-9768-6A6F42347937}" type="datetime1">
              <a:rPr lang="cs-CZ" smtClean="0"/>
              <a:t>26.05.2025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4E756D9B-B1BA-4BAF-99A5-DC08EF34F207}" type="datetime1">
              <a:rPr lang="cs-CZ" smtClean="0"/>
              <a:t>26.05.2025</a:t>
            </a:fld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295CD-EF07-4568-A35E-D8DFD54CCEB6}" type="datetime1">
              <a:rPr lang="cs-CZ" smtClean="0"/>
              <a:t>26.05.2025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00C9E6-3834-4C30-AC74-37ACA7F99694}" type="datetime1">
              <a:rPr lang="cs-CZ" smtClean="0"/>
              <a:t>26.05.2025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erne-naklady-staveb.cz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ne-naklady-staveb.cz/" TargetMode="External"/><Relationship Id="rId2" Type="http://schemas.openxmlformats.org/officeDocument/2006/relationships/hyperlink" Target="http://www.cdd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élní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519" y="599049"/>
            <a:ext cx="10993549" cy="1942815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dirty="0"/>
              <a:t>CENOVÉ DATABÁZE DOPRAVNÍCH STAVEB – CDDS</a:t>
            </a:r>
            <a:br>
              <a:rPr lang="cs" dirty="0"/>
            </a:br>
            <a:r>
              <a:rPr lang="cs" dirty="0"/>
              <a:t>aktualizace 2024 – CÚ25</a:t>
            </a:r>
            <a:br>
              <a:rPr lang="cs" dirty="0"/>
            </a:br>
            <a:br>
              <a:rPr lang="cs" dirty="0"/>
            </a:br>
            <a:r>
              <a:rPr lang="cs-CZ" dirty="0" err="1"/>
              <a:t>WEBinář</a:t>
            </a:r>
            <a:r>
              <a:rPr lang="cs-CZ" dirty="0"/>
              <a:t> 23.5.2025</a:t>
            </a:r>
            <a:endParaRPr lang="cs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00" y="4981303"/>
            <a:ext cx="11260667" cy="1375716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2E3B7537-312C-4424-BE53-F3A49E41F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4589" y="4188904"/>
            <a:ext cx="1307051" cy="513048"/>
          </a:xfrm>
          <a:prstGeom prst="rect">
            <a:avLst/>
          </a:prstGeom>
        </p:spPr>
      </p:pic>
      <p:pic>
        <p:nvPicPr>
          <p:cNvPr id="3074" name="Picture 2" descr="SUDOP PRAHA a.s. – IZOLACE.cz">
            <a:extLst>
              <a:ext uri="{FF2B5EF4-FFF2-40B4-BE49-F238E27FC236}">
                <a16:creationId xmlns:a16="http://schemas.microsoft.com/office/drawing/2014/main" id="{E0EBC0EC-4F9F-428C-B411-DDE47D11E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013" y="4008004"/>
            <a:ext cx="2305588" cy="69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BF9C9A5F-9BFE-4C87-8A40-B0C460941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8486" y="3921522"/>
            <a:ext cx="952748" cy="952748"/>
          </a:xfrm>
          <a:prstGeom prst="rect">
            <a:avLst/>
          </a:prstGeom>
        </p:spPr>
      </p:pic>
      <p:pic>
        <p:nvPicPr>
          <p:cNvPr id="3076" name="Picture 4" descr="Státní fond dopravní infrastruktury - Novinky.cz">
            <a:extLst>
              <a:ext uri="{FF2B5EF4-FFF2-40B4-BE49-F238E27FC236}">
                <a16:creationId xmlns:a16="http://schemas.microsoft.com/office/drawing/2014/main" id="{E5A556DD-ACBD-4DE0-8EB1-4F2B107F2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0" y="3621468"/>
            <a:ext cx="23526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636FD-1E90-7764-C73F-D4B94E296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E201AE-FD29-EE3D-F22B-E15B982F1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sz="2800" dirty="0" err="1">
                <a:effectLst/>
              </a:rPr>
              <a:t>STAv</a:t>
            </a:r>
            <a:r>
              <a:rPr lang="cs-CZ" sz="2800" dirty="0">
                <a:effectLst/>
              </a:rPr>
              <a:t> aktualizace CDDS 2024 – CÚ25</a:t>
            </a:r>
            <a:endParaRPr lang="c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CFEEA22-EF15-547E-FCF1-E5A6F55C72FB}"/>
              </a:ext>
            </a:extLst>
          </p:cNvPr>
          <p:cNvSpPr txBox="1"/>
          <p:nvPr/>
        </p:nvSpPr>
        <p:spPr>
          <a:xfrm>
            <a:off x="9620815" y="50064"/>
            <a:ext cx="22081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WWW.CDDS.CZ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8AB276A-F23D-8E83-EC0E-23AD9B51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120" y="784334"/>
            <a:ext cx="8390347" cy="60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8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67" y="39425"/>
            <a:ext cx="11029616" cy="505859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dirty="0"/>
              <a:t>CDDS – Cenové databáze pro investiční přípravu dopravních staveb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260BF06-902F-115D-42B2-BAF16F966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237" y="1969882"/>
            <a:ext cx="3648075" cy="4705350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rgbClr val="00B0F0"/>
            </a:contourClr>
          </a:sp3d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C0D6B98-2552-28BF-639B-4A1DD4FBED07}"/>
              </a:ext>
            </a:extLst>
          </p:cNvPr>
          <p:cNvSpPr txBox="1"/>
          <p:nvPr/>
        </p:nvSpPr>
        <p:spPr>
          <a:xfrm>
            <a:off x="2885812" y="1149184"/>
            <a:ext cx="6224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Bezplatná povinná registrace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6592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08F69-E0CB-6D7A-1756-32A4A8B10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FE1EB-BD6F-0643-C74B-144F22BF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33" y="-112632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sz="2800" dirty="0">
                <a:effectLst/>
              </a:rPr>
              <a:t>V09 - Statistika vítězných nabídek SŽ</a:t>
            </a:r>
            <a:endParaRPr lang="c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6FB68A1-6A78-C637-F732-62AA3399F509}"/>
              </a:ext>
            </a:extLst>
          </p:cNvPr>
          <p:cNvSpPr txBox="1"/>
          <p:nvPr/>
        </p:nvSpPr>
        <p:spPr>
          <a:xfrm>
            <a:off x="321133" y="516542"/>
            <a:ext cx="7652223" cy="1288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Propojení na </a:t>
            </a:r>
            <a:r>
              <a:rPr lang="cs-CZ" dirty="0">
                <a:hlinkClick r:id="rId2"/>
              </a:rPr>
              <a:t>www.merne-naklady-staveb.cz</a:t>
            </a:r>
            <a:r>
              <a:rPr lang="cs-CZ" dirty="0"/>
              <a:t> – silniční stavby od roku 2004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BE9619-88FF-DB93-641A-1C836375B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821" y="996616"/>
            <a:ext cx="9630452" cy="58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9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33" y="-112632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sz="2800" dirty="0">
                <a:effectLst/>
              </a:rPr>
              <a:t>V09 - Statistika vítězných nabídek SŽ</a:t>
            </a:r>
            <a:endParaRPr lang="c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29D0C0B-980D-643E-F9FC-D27CAD429086}"/>
              </a:ext>
            </a:extLst>
          </p:cNvPr>
          <p:cNvSpPr txBox="1"/>
          <p:nvPr/>
        </p:nvSpPr>
        <p:spPr>
          <a:xfrm>
            <a:off x="2086380" y="756166"/>
            <a:ext cx="7809574" cy="1703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www.CDDS.cz</a:t>
            </a:r>
            <a:r>
              <a:rPr lang="cs-CZ" dirty="0"/>
              <a:t> – uživatelská aplikace pro analýzu dat – stavby od roku 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Propojení na </a:t>
            </a:r>
            <a:r>
              <a:rPr lang="cs-CZ" dirty="0">
                <a:hlinkClick r:id="rId3"/>
              </a:rPr>
              <a:t>www.merne-naklady-staveb.cz</a:t>
            </a:r>
            <a:r>
              <a:rPr lang="cs-CZ" dirty="0"/>
              <a:t> – stavby od roku 2004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7C2961-CE89-03ED-BD18-0149F2C90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919" y="2038139"/>
            <a:ext cx="9742162" cy="4819861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789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06D8C-EEF2-454B-0EC2-5EA9EC1D9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A81DD-60B0-E897-F066-B801DCCA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sz="2800" dirty="0" err="1">
                <a:effectLst/>
              </a:rPr>
              <a:t>STAv</a:t>
            </a:r>
            <a:r>
              <a:rPr lang="cs-CZ" sz="2800" dirty="0">
                <a:effectLst/>
              </a:rPr>
              <a:t> aktualizace CDDS 2024 – CÚ25</a:t>
            </a:r>
            <a:endParaRPr lang="c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850372B-FA33-AA26-D4EE-9063174D017B}"/>
              </a:ext>
            </a:extLst>
          </p:cNvPr>
          <p:cNvSpPr txBox="1"/>
          <p:nvPr/>
        </p:nvSpPr>
        <p:spPr>
          <a:xfrm>
            <a:off x="2427578" y="1645410"/>
            <a:ext cx="6900615" cy="2950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2 x prezenční bezplatné semináře</a:t>
            </a:r>
          </a:p>
          <a:p>
            <a:pPr>
              <a:lnSpc>
                <a:spcPct val="150000"/>
              </a:lnSpc>
            </a:pPr>
            <a:r>
              <a:rPr lang="cs-CZ" dirty="0"/>
              <a:t>Prostory ABF Václavské náměstí – T: 5.5.2025</a:t>
            </a:r>
          </a:p>
          <a:p>
            <a:pPr>
              <a:lnSpc>
                <a:spcPct val="150000"/>
              </a:lnSpc>
            </a:pPr>
            <a:r>
              <a:rPr lang="cs-CZ" dirty="0"/>
              <a:t>Prostory SFDI – T: úterý 15.5.2025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5 x webinář </a:t>
            </a:r>
          </a:p>
          <a:p>
            <a:pPr>
              <a:lnSpc>
                <a:spcPct val="150000"/>
              </a:lnSpc>
            </a:pPr>
            <a:r>
              <a:rPr lang="cs-CZ" dirty="0"/>
              <a:t>Termíny: </a:t>
            </a:r>
          </a:p>
          <a:p>
            <a:pPr>
              <a:lnSpc>
                <a:spcPct val="150000"/>
              </a:lnSpc>
            </a:pPr>
            <a:r>
              <a:rPr lang="cs-CZ" dirty="0"/>
              <a:t>Květen 2025 – vypsání na stránkách www.cdds.cz</a:t>
            </a:r>
          </a:p>
        </p:txBody>
      </p:sp>
    </p:spTree>
    <p:extLst>
      <p:ext uri="{BB962C8B-B14F-4D97-AF65-F5344CB8AC3E}">
        <p14:creationId xmlns:p14="http://schemas.microsoft.com/office/powerpoint/2010/main" val="3258340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DE0D3-7FEA-EB99-A3D5-5F0F60860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9B34F-8FC5-F65E-2992-032578A50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sz="2800" dirty="0" err="1">
                <a:effectLst/>
              </a:rPr>
              <a:t>STAv</a:t>
            </a:r>
            <a:r>
              <a:rPr lang="cs-CZ" sz="2800" dirty="0">
                <a:effectLst/>
              </a:rPr>
              <a:t> aktualizace CDDS 2025 – CÚ26</a:t>
            </a:r>
            <a:endParaRPr lang="c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A40F0D0-5667-4C21-C633-6F9FFE81DF57}"/>
              </a:ext>
            </a:extLst>
          </p:cNvPr>
          <p:cNvSpPr txBox="1"/>
          <p:nvPr/>
        </p:nvSpPr>
        <p:spPr>
          <a:xfrm>
            <a:off x="1127041" y="2477833"/>
            <a:ext cx="5435783" cy="2950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Sběr námětů uživatelů přes Helpdesk T: 30.4.2025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Připomínky Zadavatele – SFDI, MD, SŽ, ŘSD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Projednávání připomínek na ŘV 12.6.2025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V02 - Finální záměr aktualizace do 28.6.2025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528CAA6-B0FF-A551-0664-B6E3C0B8D573}"/>
              </a:ext>
            </a:extLst>
          </p:cNvPr>
          <p:cNvSpPr txBox="1"/>
          <p:nvPr/>
        </p:nvSpPr>
        <p:spPr>
          <a:xfrm>
            <a:off x="1127041" y="928472"/>
            <a:ext cx="7083898" cy="113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V01 – Návrh aktualizace – T: 28.5.2025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V02 – Finální záměr aktualizace – T: 28.6.2025</a:t>
            </a:r>
          </a:p>
        </p:txBody>
      </p:sp>
    </p:spTree>
    <p:extLst>
      <p:ext uri="{BB962C8B-B14F-4D97-AF65-F5344CB8AC3E}">
        <p14:creationId xmlns:p14="http://schemas.microsoft.com/office/powerpoint/2010/main" val="2617194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sz="2800" dirty="0">
                <a:effectLst/>
              </a:rPr>
              <a:t>Výstupy CÚ26 – Harmonogram 2025 t: 30.11.2025</a:t>
            </a:r>
            <a:endParaRPr lang="c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C40411B-97C2-D303-F364-24A3D6B51578}"/>
              </a:ext>
            </a:extLst>
          </p:cNvPr>
          <p:cNvSpPr txBox="1"/>
          <p:nvPr/>
        </p:nvSpPr>
        <p:spPr>
          <a:xfrm>
            <a:off x="1753374" y="1404140"/>
            <a:ext cx="9717660" cy="5027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V01 – Návrh aktualizace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V02 – Finální záměr aktualizace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V04 – Identifikace cenově významných položek – aktualizace seznamu kalkulovaných položek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V03 – Aktualizace datového předpisu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V05 – Návrh způsobu analýzy soupisu prací na SŽ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V09 – Statistika vysoutěžených soupisů prací na SŽ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V07 – Kalkulace na základě sběru dat </a:t>
            </a:r>
            <a:r>
              <a:rPr lang="cs-CZ"/>
              <a:t>do 31.5.2025 </a:t>
            </a:r>
            <a:r>
              <a:rPr lang="cs-CZ" dirty="0"/>
              <a:t>+ predikce!!!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V10 - Přecenění OTSKP na CÚ26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V10 - Přes provázanosti ocenění SPK DPS (dříve DÚR/DSP) a CN, SŽ DPS (dříve DÚR) a SPOŽES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66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9FD37-9F60-41EA-DDAC-DCDA16D89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DD250-903C-B0F4-69F5-0C538424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6385680" cy="629174"/>
          </a:xfrm>
        </p:spPr>
        <p:txBody>
          <a:bodyPr rtlCol="0">
            <a:normAutofit/>
          </a:bodyPr>
          <a:lstStyle/>
          <a:p>
            <a:r>
              <a:rPr lang="cs-CZ" sz="2800" dirty="0" err="1">
                <a:effectLst/>
              </a:rPr>
              <a:t>STAv</a:t>
            </a:r>
            <a:r>
              <a:rPr lang="cs-CZ" sz="2800" dirty="0">
                <a:effectLst/>
              </a:rPr>
              <a:t> aktualizace CDDS 202</a:t>
            </a:r>
            <a:r>
              <a:rPr lang="cs-CZ" dirty="0"/>
              <a:t>4 – CÚ25</a:t>
            </a:r>
            <a:endParaRPr lang="cs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E830B7F-0A11-411E-2AE0-DF8EACF9BA0C}"/>
              </a:ext>
            </a:extLst>
          </p:cNvPr>
          <p:cNvSpPr txBox="1">
            <a:spLocks/>
          </p:cNvSpPr>
          <p:nvPr/>
        </p:nvSpPr>
        <p:spPr>
          <a:xfrm>
            <a:off x="8686800" y="-117445"/>
            <a:ext cx="3142122" cy="6291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www.esticon.cz</a:t>
            </a:r>
            <a:endParaRPr lang="cs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5A1F49E5-53EE-619B-2DD7-2BA8D39F8DAF}"/>
              </a:ext>
            </a:extLst>
          </p:cNvPr>
          <p:cNvSpPr txBox="1">
            <a:spLocks/>
          </p:cNvSpPr>
          <p:nvPr/>
        </p:nvSpPr>
        <p:spPr>
          <a:xfrm>
            <a:off x="363078" y="511729"/>
            <a:ext cx="6385680" cy="6291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Ceny OTSKP od ROKU 2008</a:t>
            </a:r>
            <a:endParaRPr lang="c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6A90B85-6969-1ABC-2557-B1E77B468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35" y="1140977"/>
            <a:ext cx="10761456" cy="571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19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E3990-68E4-9636-F96D-FC204ED3C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CA0EB-AFFD-C053-10FF-E876B40F3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6385680" cy="629174"/>
          </a:xfrm>
        </p:spPr>
        <p:txBody>
          <a:bodyPr rtlCol="0">
            <a:normAutofit/>
          </a:bodyPr>
          <a:lstStyle/>
          <a:p>
            <a:r>
              <a:rPr lang="cs-CZ" sz="2800" dirty="0" err="1">
                <a:effectLst/>
              </a:rPr>
              <a:t>STAv</a:t>
            </a:r>
            <a:r>
              <a:rPr lang="cs-CZ" sz="2800" dirty="0">
                <a:effectLst/>
              </a:rPr>
              <a:t> aktualizace CDDS 202</a:t>
            </a:r>
            <a:r>
              <a:rPr lang="cs-CZ" dirty="0"/>
              <a:t>4 – CÚ25</a:t>
            </a:r>
            <a:endParaRPr lang="cs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B1EE400-136E-FC0A-7223-2A83D0925DB7}"/>
              </a:ext>
            </a:extLst>
          </p:cNvPr>
          <p:cNvSpPr txBox="1">
            <a:spLocks/>
          </p:cNvSpPr>
          <p:nvPr/>
        </p:nvSpPr>
        <p:spPr>
          <a:xfrm>
            <a:off x="8686800" y="-117445"/>
            <a:ext cx="3142122" cy="6291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www.esticon.cz</a:t>
            </a:r>
            <a:endParaRPr lang="c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C4ED6B-6DB8-FAF4-1435-6EE980BB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79" y="618552"/>
            <a:ext cx="8990251" cy="623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16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D246B-1E41-28A5-2D80-CD3A67FBB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B7853-AB02-0600-00FA-AFD5988C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sz="2800" dirty="0" err="1">
                <a:effectLst/>
              </a:rPr>
              <a:t>STAv</a:t>
            </a:r>
            <a:r>
              <a:rPr lang="cs-CZ" sz="2800" dirty="0">
                <a:effectLst/>
              </a:rPr>
              <a:t> aktualizace CDDS 202</a:t>
            </a:r>
            <a:r>
              <a:rPr lang="cs-CZ" dirty="0"/>
              <a:t>4 – CÚ25</a:t>
            </a:r>
            <a:endParaRPr lang="c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F5E758-06BF-BF94-996A-254D46924015}"/>
              </a:ext>
            </a:extLst>
          </p:cNvPr>
          <p:cNvSpPr txBox="1"/>
          <p:nvPr/>
        </p:nvSpPr>
        <p:spPr>
          <a:xfrm>
            <a:off x="7774488" y="5404220"/>
            <a:ext cx="3899352" cy="578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Děkuji za pozornost …..</a:t>
            </a:r>
          </a:p>
        </p:txBody>
      </p:sp>
    </p:spTree>
    <p:extLst>
      <p:ext uri="{BB962C8B-B14F-4D97-AF65-F5344CB8AC3E}">
        <p14:creationId xmlns:p14="http://schemas.microsoft.com/office/powerpoint/2010/main" val="104297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78" y="-98921"/>
            <a:ext cx="11485843" cy="594799"/>
          </a:xfrm>
        </p:spPr>
        <p:txBody>
          <a:bodyPr rtlCol="0">
            <a:normAutofit fontScale="90000"/>
          </a:bodyPr>
          <a:lstStyle/>
          <a:p>
            <a:r>
              <a:rPr lang="cs-CZ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Ceníky pro všechny stupně přípravy silničních a železničních staveb</a:t>
            </a:r>
            <a:endParaRPr lang="c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0E183D-3334-493A-B2FD-76B7884D1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308" y="18725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E01DCB-EF77-735F-EC6A-C5AB0230F5FC}"/>
              </a:ext>
            </a:extLst>
          </p:cNvPr>
          <p:cNvSpPr txBox="1"/>
          <p:nvPr/>
        </p:nvSpPr>
        <p:spPr>
          <a:xfrm>
            <a:off x="1386238" y="1872599"/>
            <a:ext cx="1045268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Oborový třídník stavebních konstrukcí a prací (OTSKP)</a:t>
            </a: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20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Sborník pro oceňování staveb pozemních komunikací ve stupni dokumentace pro povolení STAVBY</a:t>
            </a: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20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Cenové normativy staveb pozemních komunikací ve stupni studie</a:t>
            </a: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20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20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Sborník pro oceňování železničních staveb ve stupni dokumentace pro POVOLENÍ STAVBY</a:t>
            </a: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20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Sborník pro oceňování železničních staveb ve stupni studie</a:t>
            </a: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20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20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Cenové normativy staveb cyklistických stezek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24593" y="924337"/>
            <a:ext cx="9144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" sz="3200" b="1" dirty="0">
                <a:solidFill>
                  <a:schemeClr val="accent2">
                    <a:lumMod val="75000"/>
                  </a:schemeClr>
                </a:solidFill>
              </a:rPr>
              <a:t>CENOVÉ DATABÁZE DOPRAVNÍCH STAVEB – CDDS</a:t>
            </a:r>
            <a:br>
              <a:rPr lang="cs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cs-CZ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2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sz="2800" dirty="0" err="1">
                <a:effectLst/>
              </a:rPr>
              <a:t>STAv</a:t>
            </a:r>
            <a:r>
              <a:rPr lang="cs-CZ" sz="2800" dirty="0">
                <a:effectLst/>
              </a:rPr>
              <a:t> aktualizace CDDS 2024 – CÚ25</a:t>
            </a:r>
            <a:endParaRPr lang="cs" dirty="0"/>
          </a:p>
        </p:txBody>
      </p:sp>
      <p:pic>
        <p:nvPicPr>
          <p:cNvPr id="4" name="Obrázek 3" descr="Obsah obrázku text, řada/pruh, diagram, Vykreslený graf&#10;&#10;Obsah vygenerovaný umělou inteligencí může být nesprávný.">
            <a:extLst>
              <a:ext uri="{FF2B5EF4-FFF2-40B4-BE49-F238E27FC236}">
                <a16:creationId xmlns:a16="http://schemas.microsoft.com/office/drawing/2014/main" id="{59626A6B-D7BC-7C0C-1432-459E0FE3B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625"/>
            <a:ext cx="12192000" cy="50067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C727D31-2056-43F9-1B2C-E19CD8ECD9FB}"/>
              </a:ext>
            </a:extLst>
          </p:cNvPr>
          <p:cNvSpPr txBox="1"/>
          <p:nvPr/>
        </p:nvSpPr>
        <p:spPr>
          <a:xfrm>
            <a:off x="649706" y="6274964"/>
            <a:ext cx="8987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/>
              <a:t>https://www.urs.cz/software-a-data/sledovani-vyvoje-cen-materialu</a:t>
            </a:r>
          </a:p>
        </p:txBody>
      </p:sp>
    </p:spTree>
    <p:extLst>
      <p:ext uri="{BB962C8B-B14F-4D97-AF65-F5344CB8AC3E}">
        <p14:creationId xmlns:p14="http://schemas.microsoft.com/office/powerpoint/2010/main" val="194084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D60BA-445E-6F58-F3C0-EC8A2257C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F66D2-4BD5-2F1C-0254-EA078148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sz="2800" dirty="0" err="1">
                <a:effectLst/>
              </a:rPr>
              <a:t>STAv</a:t>
            </a:r>
            <a:r>
              <a:rPr lang="cs-CZ" sz="2800" dirty="0">
                <a:effectLst/>
              </a:rPr>
              <a:t> aktualizace CDDS 2024 – CÚ25</a:t>
            </a:r>
            <a:endParaRPr lang="c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F7667B-E048-2A1F-0055-86AB8013F9B5}"/>
              </a:ext>
            </a:extLst>
          </p:cNvPr>
          <p:cNvSpPr txBox="1"/>
          <p:nvPr/>
        </p:nvSpPr>
        <p:spPr>
          <a:xfrm>
            <a:off x="649706" y="6274964"/>
            <a:ext cx="8987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/>
              <a:t>https://csu.gov.cz/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BBE4B6C3-06DC-AB56-F7F6-0EE186A45B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01280"/>
              </p:ext>
            </p:extLst>
          </p:nvPr>
        </p:nvGraphicFramePr>
        <p:xfrm>
          <a:off x="914400" y="1468438"/>
          <a:ext cx="10363200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428264" imgH="4693726" progId="Excel.Sheet.12">
                  <p:embed/>
                </p:oleObj>
              </mc:Choice>
              <mc:Fallback>
                <p:oleObj name="Worksheet" r:id="rId2" imgW="12428264" imgH="46937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4400" y="1468438"/>
                        <a:ext cx="10363200" cy="391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196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B25A7-9A5B-C945-3903-377C78A77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32850-2D07-1CB7-E07E-5F1EFD729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sz="2800" dirty="0" err="1">
                <a:effectLst/>
              </a:rPr>
              <a:t>STAv</a:t>
            </a:r>
            <a:r>
              <a:rPr lang="cs-CZ" sz="2800" dirty="0">
                <a:effectLst/>
              </a:rPr>
              <a:t> aktualizace CDDS 2024 – CÚ25</a:t>
            </a:r>
            <a:endParaRPr lang="cs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B05F2539-FCB1-6C80-F390-CD5A422EA8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144622"/>
              </p:ext>
            </p:extLst>
          </p:nvPr>
        </p:nvGraphicFramePr>
        <p:xfrm>
          <a:off x="1290701" y="1046531"/>
          <a:ext cx="9610598" cy="5228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30004" imgH="6408623" progId="Excel.Sheet.12">
                  <p:embed/>
                </p:oleObj>
              </mc:Choice>
              <mc:Fallback>
                <p:oleObj name="Worksheet" r:id="rId2" imgW="10630004" imgH="6408623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701" y="1046531"/>
                        <a:ext cx="9610598" cy="522843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C786D523-7A72-5F12-6956-53535B0028FA}"/>
              </a:ext>
            </a:extLst>
          </p:cNvPr>
          <p:cNvSpPr txBox="1"/>
          <p:nvPr/>
        </p:nvSpPr>
        <p:spPr>
          <a:xfrm>
            <a:off x="649706" y="6274964"/>
            <a:ext cx="8987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/>
              <a:t>https://csu.gov.cz/</a:t>
            </a:r>
          </a:p>
        </p:txBody>
      </p:sp>
    </p:spTree>
    <p:extLst>
      <p:ext uri="{BB962C8B-B14F-4D97-AF65-F5344CB8AC3E}">
        <p14:creationId xmlns:p14="http://schemas.microsoft.com/office/powerpoint/2010/main" val="262860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71" y="-104194"/>
            <a:ext cx="11029616" cy="629174"/>
          </a:xfrm>
        </p:spPr>
        <p:txBody>
          <a:bodyPr rtlCol="0">
            <a:normAutofit/>
          </a:bodyPr>
          <a:lstStyle/>
          <a:p>
            <a:r>
              <a:rPr lang="cs" sz="2800" dirty="0">
                <a:effectLst/>
              </a:rPr>
              <a:t>KALKULACE:  </a:t>
            </a:r>
            <a:r>
              <a:rPr lang="cs-CZ" sz="2800" dirty="0">
                <a:effectLst/>
              </a:rPr>
              <a:t>Identifikace cenově významných položek OTSKP</a:t>
            </a:r>
            <a:endParaRPr lang="c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950654-553C-4C14-BA62-97B6E4DDACD4}"/>
              </a:ext>
            </a:extLst>
          </p:cNvPr>
          <p:cNvSpPr txBox="1"/>
          <p:nvPr/>
        </p:nvSpPr>
        <p:spPr>
          <a:xfrm>
            <a:off x="1104569" y="1176816"/>
            <a:ext cx="961282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Výběr položek tvořících 80% ceny: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Samostatná analýza vítězných nabídek staveb SPK a ŽS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Samostatné výstupy SPK a ŽS sloučeny a průnikem vytvořen seznam položek pro kalkulaci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238787-5E07-B0E6-CFF6-F636A75D5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50" y="3305695"/>
            <a:ext cx="10970037" cy="297389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/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21A71CEE-63FB-EBC2-F764-A9A22EE72B0F}"/>
              </a:ext>
            </a:extLst>
          </p:cNvPr>
          <p:cNvSpPr/>
          <p:nvPr/>
        </p:nvSpPr>
        <p:spPr>
          <a:xfrm>
            <a:off x="9898379" y="5680020"/>
            <a:ext cx="798897" cy="6377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6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909A6-2E15-E896-F202-6757F2C35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1EDEE-9975-B4A2-C1E0-D601F0F1C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2024 – KALKULACE</a:t>
            </a:r>
            <a:endParaRPr lang="c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8CD33F-A8E9-62D2-705F-D505ACDC4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" b="513"/>
          <a:stretch/>
        </p:blipFill>
        <p:spPr>
          <a:xfrm>
            <a:off x="2404586" y="2272213"/>
            <a:ext cx="2957235" cy="27105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C522CE2-3AFB-8047-6BF7-63093B3FC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586" y="2267748"/>
            <a:ext cx="7240010" cy="271500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86605D0-2BCA-12E5-7E27-BF1D310C7727}"/>
              </a:ext>
            </a:extLst>
          </p:cNvPr>
          <p:cNvSpPr txBox="1"/>
          <p:nvPr/>
        </p:nvSpPr>
        <p:spPr>
          <a:xfrm>
            <a:off x="772181" y="1181636"/>
            <a:ext cx="4919152" cy="41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SzPts val="900"/>
            </a:pPr>
            <a:r>
              <a:rPr lang="cs-CZ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KALKULAČNÍ VZOREC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9F8FAE9-872B-F157-7680-C3F2AC343555}"/>
              </a:ext>
            </a:extLst>
          </p:cNvPr>
          <p:cNvSpPr txBox="1"/>
          <p:nvPr/>
        </p:nvSpPr>
        <p:spPr>
          <a:xfrm>
            <a:off x="7812833" y="5493161"/>
            <a:ext cx="3243943" cy="31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SzPts val="900"/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Jednotková cena je vždy bez DPH</a:t>
            </a:r>
          </a:p>
        </p:txBody>
      </p:sp>
    </p:spTree>
    <p:extLst>
      <p:ext uri="{BB962C8B-B14F-4D97-AF65-F5344CB8AC3E}">
        <p14:creationId xmlns:p14="http://schemas.microsoft.com/office/powerpoint/2010/main" val="138265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0B878-6048-EF00-9ADA-19C7F163F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3A88F-0571-7556-6F7C-07EADA9E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sz="2800" dirty="0" err="1">
                <a:effectLst/>
              </a:rPr>
              <a:t>STAv</a:t>
            </a:r>
            <a:r>
              <a:rPr lang="cs-CZ" sz="2800" dirty="0">
                <a:effectLst/>
              </a:rPr>
              <a:t> aktualizace CDDS 2024 – CÚ25</a:t>
            </a:r>
            <a:endParaRPr lang="c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D9C3CAE-3C9A-C012-DA91-21E6A96306D3}"/>
              </a:ext>
            </a:extLst>
          </p:cNvPr>
          <p:cNvSpPr txBox="1"/>
          <p:nvPr/>
        </p:nvSpPr>
        <p:spPr>
          <a:xfrm>
            <a:off x="4089017" y="816702"/>
            <a:ext cx="6097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Schválení CK – 25.2.2025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B639C25-E7BE-2432-7797-B453B08C1A89}"/>
              </a:ext>
            </a:extLst>
          </p:cNvPr>
          <p:cNvSpPr txBox="1"/>
          <p:nvPr/>
        </p:nvSpPr>
        <p:spPr>
          <a:xfrm>
            <a:off x="562046" y="1424791"/>
            <a:ext cx="374869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Indexy pro kalkulace: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Mzdy			1,091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Stroje			1,000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Materiály</a:t>
            </a:r>
          </a:p>
          <a:p>
            <a:r>
              <a:rPr lang="cs-CZ" dirty="0">
                <a:latin typeface="Calibri" panose="020F0502020204030204" pitchFamily="34" charset="0"/>
                <a:ea typeface="Aptos" panose="020B0004020202020204" pitchFamily="34" charset="0"/>
              </a:rPr>
              <a:t>H1 Asfalt			0,944</a:t>
            </a:r>
            <a:endParaRPr lang="cs-CZ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H2 Kamenivo		1,026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H3 Výrobky z kamene	1,000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H4 Beton			1,010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H5 Ocel			1,013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H51 Měď/hliník		1,000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H6 Plast			1,023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H7 Dřevo			1,009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H8 Hydraulická pojiva	1,015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H9 Malta			0,990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H0 Ostatní materiál		1,000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D105EB-181F-8277-D123-BE120CE36893}"/>
              </a:ext>
            </a:extLst>
          </p:cNvPr>
          <p:cNvSpPr txBox="1"/>
          <p:nvPr/>
        </p:nvSpPr>
        <p:spPr>
          <a:xfrm>
            <a:off x="5079891" y="3512611"/>
            <a:ext cx="5760562" cy="336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Silniční stavby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Vyhodnocení ze stavby SPK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b="1" dirty="0">
                <a:solidFill>
                  <a:srgbClr val="FF0000"/>
                </a:solidFill>
              </a:rPr>
              <a:t> +0,8%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DPS +0,56%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CN +0,58%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Železniční stavby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OTKSP na stavbách SŽ +2,74%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SPOŽES +2,21%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E941FF3-95E9-E986-E5DE-B5E3516B5CAC}"/>
              </a:ext>
            </a:extLst>
          </p:cNvPr>
          <p:cNvSpPr txBox="1"/>
          <p:nvPr/>
        </p:nvSpPr>
        <p:spPr>
          <a:xfrm>
            <a:off x="5079891" y="1424791"/>
            <a:ext cx="6900615" cy="17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Všechny položky/17857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2,4% - bez 42 opravených položek 28x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Položky bez cen/825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Položky s cenou/17032 </a:t>
            </a:r>
            <a:r>
              <a:rPr lang="cs-CZ" dirty="0">
                <a:sym typeface="Wingdings" panose="05000000000000000000" pitchFamily="2" charset="2"/>
              </a:rPr>
              <a:t> 2.5%</a:t>
            </a:r>
            <a:endParaRPr lang="cs-CZ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Vážený průměr na položkách tvořících 80% 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cs-CZ" b="1" dirty="0">
                <a:solidFill>
                  <a:srgbClr val="FF0000"/>
                </a:solidFill>
              </a:rPr>
              <a:t> 1,9%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5511162-9765-9771-61E0-92881C3A8841}"/>
              </a:ext>
            </a:extLst>
          </p:cNvPr>
          <p:cNvSpPr/>
          <p:nvPr/>
        </p:nvSpPr>
        <p:spPr>
          <a:xfrm>
            <a:off x="4981073" y="2686644"/>
            <a:ext cx="5678904" cy="525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2C75B53-71F0-1A4D-59B0-4CB5A709A358}"/>
              </a:ext>
            </a:extLst>
          </p:cNvPr>
          <p:cNvSpPr/>
          <p:nvPr/>
        </p:nvSpPr>
        <p:spPr>
          <a:xfrm>
            <a:off x="3316705" y="2298032"/>
            <a:ext cx="725906" cy="243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21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9" y="-41733"/>
            <a:ext cx="11485843" cy="594799"/>
          </a:xfrm>
        </p:spPr>
        <p:txBody>
          <a:bodyPr rtlCol="0">
            <a:normAutofit/>
          </a:bodyPr>
          <a:lstStyle/>
          <a:p>
            <a:r>
              <a:rPr lang="cs-CZ" dirty="0" err="1"/>
              <a:t>MEZIROční</a:t>
            </a:r>
            <a:r>
              <a:rPr lang="cs-CZ" dirty="0"/>
              <a:t> indexy – do roku 2021 index podle </a:t>
            </a:r>
            <a:r>
              <a:rPr lang="cs-CZ" dirty="0" err="1"/>
              <a:t>ČSú</a:t>
            </a:r>
            <a:endParaRPr lang="c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0E183D-3334-493A-B2FD-76B7884D1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308" y="18725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040EEE6-C81F-BF4D-5943-52E1BB809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578301"/>
              </p:ext>
            </p:extLst>
          </p:nvPr>
        </p:nvGraphicFramePr>
        <p:xfrm>
          <a:off x="3303263" y="643681"/>
          <a:ext cx="5852768" cy="6214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376">
                  <a:extLst>
                    <a:ext uri="{9D8B030D-6E8A-4147-A177-3AD203B41FA5}">
                      <a16:colId xmlns:a16="http://schemas.microsoft.com/office/drawing/2014/main" val="3940318022"/>
                    </a:ext>
                  </a:extLst>
                </a:gridCol>
                <a:gridCol w="2242623">
                  <a:extLst>
                    <a:ext uri="{9D8B030D-6E8A-4147-A177-3AD203B41FA5}">
                      <a16:colId xmlns:a16="http://schemas.microsoft.com/office/drawing/2014/main" val="2338009559"/>
                    </a:ext>
                  </a:extLst>
                </a:gridCol>
                <a:gridCol w="2353769">
                  <a:extLst>
                    <a:ext uri="{9D8B030D-6E8A-4147-A177-3AD203B41FA5}">
                      <a16:colId xmlns:a16="http://schemas.microsoft.com/office/drawing/2014/main" val="3954047555"/>
                    </a:ext>
                  </a:extLst>
                </a:gridCol>
              </a:tblGrid>
              <a:tr h="20722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Porovnání indexů cen stavebních děl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332520"/>
                  </a:ext>
                </a:extLst>
              </a:tr>
              <a:tr h="21360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podle klasifikace SKP "45", CZ-CPA "F", CZ-CC "Inženýrská díla"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678198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Rok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index za aktuální rok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kumulovaný index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extLst>
                  <a:ext uri="{0D108BD9-81ED-4DB2-BD59-A6C34878D82A}">
                    <a16:rowId xmlns:a16="http://schemas.microsoft.com/office/drawing/2014/main" val="2303184456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2000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4,10%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132,26%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358789467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2001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4,00%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123,11%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3408840030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2002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2,70%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114,53%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572420106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2003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2,20%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108,89%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3202450793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2004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3,70%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104,40%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1082677254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2005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3,00%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97,10%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285033643"/>
                  </a:ext>
                </a:extLst>
              </a:tr>
              <a:tr h="239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2006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2,90%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91,36%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1627411406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2007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4,10%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85,97%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2781665449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2008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4,50%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78,65%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691777798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2009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1,20%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70,95%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3790441981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2010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-0,20%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68,93%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2258708531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2011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-0,50%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69,26%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141725486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2012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-0,70%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70,11%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3284541224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2013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-1,20%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71,31%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3082853490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2014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0,40%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73,39%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1424063103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2015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1,40%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72,70%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1302723740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2016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1,10%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70,32%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1223753182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2017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1,50%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68,47%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1295678871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2018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3,10%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65,98%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2640083376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2019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4,70%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60,99%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3448506996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2020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3,70%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53,76%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1212205139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2021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10,00%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48,27%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378584317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2022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13,80%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34,79%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2865969565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2023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12,20%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18,45%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4235461592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2024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3,60%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>
                          <a:effectLst/>
                        </a:rPr>
                        <a:t>5,57%</a:t>
                      </a:r>
                      <a:endParaRPr lang="cs-CZ" sz="1000" i="1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/>
                </a:tc>
                <a:extLst>
                  <a:ext uri="{0D108BD9-81ED-4DB2-BD59-A6C34878D82A}">
                    <a16:rowId xmlns:a16="http://schemas.microsoft.com/office/drawing/2014/main" val="2908800992"/>
                  </a:ext>
                </a:extLst>
              </a:tr>
              <a:tr h="213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2025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1,90%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630555" algn="l"/>
                        </a:tabLst>
                      </a:pPr>
                      <a:r>
                        <a:rPr lang="cs-CZ" sz="1000" dirty="0">
                          <a:effectLst/>
                        </a:rPr>
                        <a:t>1,90%</a:t>
                      </a:r>
                      <a:endParaRPr lang="cs-CZ" sz="1000" i="1" dirty="0">
                        <a:effectLst/>
                        <a:latin typeface="Acto Book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410" marR="30410" marT="0" marB="0" anchor="ctr"/>
                </a:tc>
                <a:extLst>
                  <a:ext uri="{0D108BD9-81ED-4DB2-BD59-A6C34878D82A}">
                    <a16:rowId xmlns:a16="http://schemas.microsoft.com/office/drawing/2014/main" val="3763576954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B22E733E-2DBE-E923-B22C-019ABEAB5BB1}"/>
              </a:ext>
            </a:extLst>
          </p:cNvPr>
          <p:cNvSpPr/>
          <p:nvPr/>
        </p:nvSpPr>
        <p:spPr>
          <a:xfrm>
            <a:off x="3303262" y="6033837"/>
            <a:ext cx="5852768" cy="824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97476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8_TF33552983" id="{76B99DA1-8F4B-4CDD-AF17-E230D0ABAD07}" vid="{3FF160E1-38F3-4E00-BD3B-0B3A46B6642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{1299BC5B-9ADB-4302-A0E2-793110C19777}tf33552983_win32</Template>
  <TotalTime>2838</TotalTime>
  <Words>1102</Words>
  <Application>Microsoft Office PowerPoint</Application>
  <PresentationFormat>Širokoúhlá obrazovka</PresentationFormat>
  <Paragraphs>211</Paragraphs>
  <Slides>19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9" baseType="lpstr">
      <vt:lpstr>Acto Book</vt:lpstr>
      <vt:lpstr>Arial</vt:lpstr>
      <vt:lpstr>Calibri</vt:lpstr>
      <vt:lpstr>Franklin Gothic Book</vt:lpstr>
      <vt:lpstr>Franklin Gothic Demi</vt:lpstr>
      <vt:lpstr>Symbol</vt:lpstr>
      <vt:lpstr>Wingdings</vt:lpstr>
      <vt:lpstr>Wingdings 2</vt:lpstr>
      <vt:lpstr>DividendVTI</vt:lpstr>
      <vt:lpstr>Worksheet</vt:lpstr>
      <vt:lpstr>CENOVÉ DATABÁZE DOPRAVNÍCH STAVEB – CDDS aktualizace 2024 – CÚ25  WEBinář 23.5.2025</vt:lpstr>
      <vt:lpstr>Ceníky pro všechny stupně přípravy silničních a železničních staveb</vt:lpstr>
      <vt:lpstr>STAv aktualizace CDDS 2024 – CÚ25</vt:lpstr>
      <vt:lpstr>STAv aktualizace CDDS 2024 – CÚ25</vt:lpstr>
      <vt:lpstr>STAv aktualizace CDDS 2024 – CÚ25</vt:lpstr>
      <vt:lpstr>KALKULACE:  Identifikace cenově významných položek OTSKP</vt:lpstr>
      <vt:lpstr>CENOVÉ DATABÁZE DOPRAVNÍCH STAVEB 2024 – KALKULACE</vt:lpstr>
      <vt:lpstr>STAv aktualizace CDDS 2024 – CÚ25</vt:lpstr>
      <vt:lpstr>MEZIROční indexy – do roku 2021 index podle ČSú</vt:lpstr>
      <vt:lpstr>STAv aktualizace CDDS 2024 – CÚ25</vt:lpstr>
      <vt:lpstr>CDDS – Cenové databáze pro investiční přípravu dopravních staveb</vt:lpstr>
      <vt:lpstr>V09 - Statistika vítězných nabídek SŽ</vt:lpstr>
      <vt:lpstr>V09 - Statistika vítězných nabídek SŽ</vt:lpstr>
      <vt:lpstr>STAv aktualizace CDDS 2024 – CÚ25</vt:lpstr>
      <vt:lpstr>STAv aktualizace CDDS 2025 – CÚ26</vt:lpstr>
      <vt:lpstr>Výstupy CÚ26 – Harmonogram 2025 t: 30.11.2025</vt:lpstr>
      <vt:lpstr>STAv aktualizace CDDS 2024 – CÚ25</vt:lpstr>
      <vt:lpstr>STAv aktualizace CDDS 2024 – CÚ25</vt:lpstr>
      <vt:lpstr>STAv aktualizace CDDS 2024 – CÚ25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CENOVÉ DATABÁZE DOPRAVNÍC STAVEB – CDDS aktualizace 2022</dc:title>
  <dc:creator>Benč František</dc:creator>
  <cp:lastModifiedBy>Benč František, Ing. PhD.</cp:lastModifiedBy>
  <cp:revision>221</cp:revision>
  <dcterms:created xsi:type="dcterms:W3CDTF">2021-12-10T07:13:11Z</dcterms:created>
  <dcterms:modified xsi:type="dcterms:W3CDTF">2025-05-26T11:34:05Z</dcterms:modified>
</cp:coreProperties>
</file>